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62" r:id="rId4"/>
    <p:sldId id="263" r:id="rId5"/>
    <p:sldId id="272" r:id="rId6"/>
    <p:sldId id="273" r:id="rId7"/>
    <p:sldId id="264" r:id="rId8"/>
    <p:sldId id="274" r:id="rId9"/>
    <p:sldId id="265" r:id="rId10"/>
    <p:sldId id="278" r:id="rId11"/>
    <p:sldId id="267" r:id="rId12"/>
    <p:sldId id="279" r:id="rId13"/>
    <p:sldId id="275" r:id="rId14"/>
    <p:sldId id="280" r:id="rId15"/>
    <p:sldId id="276" r:id="rId1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E7C1B-83C0-46A8-A6F2-DD77F4331E2C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2CD8F-3D54-4BC4-83F6-DB5C9866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23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53D66-A265-4AFE-9729-0E6422A56864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02E50-B171-415C-B670-3A8DADC0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07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2E50-B171-415C-B670-3A8DADC0700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02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5B15-CF60-4230-B1F5-D464A09C2FBB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19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B894-653F-4598-9EAA-94C629D2D1C9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05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842-B2A8-4FCD-B93E-639089F221AF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8C44-6E68-4FE4-B108-860BCDED473D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14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C945-2A4B-475E-82E3-DC5314ACB5B0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06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6408-0E8E-4C78-85CA-59221AC6E9B8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F17-F93C-4401-8302-C850A9C7BE62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03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1732-A84A-4C62-95A0-3BCCFBD96246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0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465B-EEEC-4535-B027-1DA0CB09FCAB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9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D67-1557-42FF-AE32-45EA3BD03E5E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04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468F-DD8F-4C78-95B4-55B3ED8EE07A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80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4A25-1D56-4C3A-A777-E5E5F7EFA25E}" type="datetime1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F601-0EE6-4B03-A85F-505CF533B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0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08012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知らないからこそ話し合おう！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裁判員裁判・死刑制度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7416824" cy="625624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NPO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法人 監獄人権センター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特定非営利活動法人 </a:t>
            </a:r>
            <a:r>
              <a:rPr kumimoji="1" lang="en-US" altLang="ja-JP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CrimeInfo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68" y="2132856"/>
            <a:ext cx="4674096" cy="288625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31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死刑制度に対する意識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2009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年調査の設問）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8229600" cy="463711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問）死刑制度に関して、あなたはどちらの意見に賛成ですか？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/>
              <a:t>場合によっては</a:t>
            </a:r>
            <a:r>
              <a:rPr lang="ja-JP" altLang="en-US" dirty="0"/>
              <a:t>死刑もやむを得ない</a:t>
            </a:r>
            <a:endParaRPr lang="en-US" altLang="ja-JP" dirty="0"/>
          </a:p>
          <a:p>
            <a:pPr marL="0" indent="0" algn="r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８５．６％</a:t>
            </a:r>
            <a:endParaRPr lang="en-US" altLang="ja-JP" dirty="0"/>
          </a:p>
          <a:p>
            <a:r>
              <a:rPr lang="ja-JP" altLang="en-US" u="sng" dirty="0"/>
              <a:t>どんな場合でも</a:t>
            </a:r>
            <a:r>
              <a:rPr lang="ja-JP" altLang="en-US" dirty="0"/>
              <a:t>死刑は廃止すべきである</a:t>
            </a: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５．７％</a:t>
            </a:r>
            <a:endParaRPr kumimoji="1" lang="en-US" altLang="ja-JP" dirty="0"/>
          </a:p>
          <a:p>
            <a:r>
              <a:rPr lang="ja-JP" altLang="en-US" dirty="0"/>
              <a:t>わからない、一概に言えない</a:t>
            </a:r>
            <a:endParaRPr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８．６％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612523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基本的法制度に関する世論調査</a:t>
            </a:r>
            <a:r>
              <a:rPr kumimoji="1" lang="ja-JP" altLang="en-US" sz="2000" dirty="0"/>
              <a:t>（出典：内閣府 平成</a:t>
            </a:r>
            <a:r>
              <a:rPr kumimoji="1" lang="en-US" altLang="ja-JP" sz="2000" dirty="0"/>
              <a:t>21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12</a:t>
            </a:r>
            <a:r>
              <a:rPr kumimoji="1" lang="ja-JP" altLang="en-US" sz="2000" dirty="0"/>
              <a:t>月）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9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「死刑もやむを得ない」主な理由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612523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基本的法制度に関する世論調査</a:t>
            </a:r>
            <a:r>
              <a:rPr kumimoji="1" lang="ja-JP" altLang="en-US" sz="2000" dirty="0"/>
              <a:t>（出典：内閣府 平成</a:t>
            </a:r>
            <a:r>
              <a:rPr kumimoji="1" lang="en-US" altLang="ja-JP" sz="2000" dirty="0"/>
              <a:t>26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11</a:t>
            </a:r>
            <a:r>
              <a:rPr kumimoji="1" lang="ja-JP" altLang="en-US" sz="2000" dirty="0"/>
              <a:t>月）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8229600" cy="4637112"/>
          </a:xfrm>
        </p:spPr>
        <p:txBody>
          <a:bodyPr vert="horz">
            <a:normAutofit/>
          </a:bodyPr>
          <a:lstStyle/>
          <a:p>
            <a:r>
              <a:rPr lang="ja-JP" altLang="en-US" dirty="0"/>
              <a:t>死刑を廃止すれば、被害を受けた人やその家族の気持ちがおさまらない</a:t>
            </a:r>
            <a:endParaRPr lang="en-US" altLang="ja-JP" dirty="0"/>
          </a:p>
          <a:p>
            <a:pPr marL="0" indent="0" algn="r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５３．４％</a:t>
            </a:r>
            <a:endParaRPr lang="en-US" altLang="ja-JP" dirty="0"/>
          </a:p>
          <a:p>
            <a:r>
              <a:rPr lang="ja-JP" altLang="en-US" dirty="0"/>
              <a:t>凶悪な犯罪は命をもって償うべきだ</a:t>
            </a: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５２．９％</a:t>
            </a:r>
            <a:endParaRPr kumimoji="1" lang="en-US" altLang="ja-JP" dirty="0"/>
          </a:p>
          <a:p>
            <a:r>
              <a:rPr lang="ja-JP" altLang="en-US" dirty="0"/>
              <a:t>凶悪な犯罪を犯す人は生かしておくと、また同じような犯罪を犯す危険がある</a:t>
            </a:r>
            <a:endParaRPr lang="en-US" altLang="ja-JP" dirty="0"/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４７．４％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89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「死刑は廃止すべき」主な理由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612523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基本的法制度に関する世論調査</a:t>
            </a:r>
            <a:r>
              <a:rPr kumimoji="1" lang="ja-JP" altLang="en-US" sz="2000" dirty="0"/>
              <a:t>（出典：内閣府 平成</a:t>
            </a:r>
            <a:r>
              <a:rPr kumimoji="1" lang="en-US" altLang="ja-JP" sz="2000" dirty="0"/>
              <a:t>26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11</a:t>
            </a:r>
            <a:r>
              <a:rPr kumimoji="1" lang="ja-JP" altLang="en-US" sz="2000" dirty="0"/>
              <a:t>月）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8229600" cy="4637112"/>
          </a:xfrm>
        </p:spPr>
        <p:txBody>
          <a:bodyPr vert="horz">
            <a:normAutofit/>
          </a:bodyPr>
          <a:lstStyle/>
          <a:p>
            <a:r>
              <a:rPr lang="ja-JP" altLang="en-US" dirty="0"/>
              <a:t>裁判に誤りがあったとき、死刑にしてしまうと取り返しがつかない</a:t>
            </a:r>
            <a:endParaRPr lang="en-US" altLang="ja-JP" dirty="0"/>
          </a:p>
          <a:p>
            <a:pPr marL="0" indent="0" algn="r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４６．６％</a:t>
            </a:r>
            <a:endParaRPr lang="en-US" altLang="ja-JP" dirty="0"/>
          </a:p>
          <a:p>
            <a:r>
              <a:rPr lang="ja-JP" altLang="en-US" dirty="0"/>
              <a:t>生かしておいて罪の償いをさせた方がよい</a:t>
            </a: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４１</a:t>
            </a:r>
            <a:r>
              <a:rPr kumimoji="1" lang="ja-JP" altLang="en-US" b="1" dirty="0">
                <a:solidFill>
                  <a:srgbClr val="FF0000"/>
                </a:solidFill>
              </a:rPr>
              <a:t>．６％</a:t>
            </a:r>
            <a:endParaRPr kumimoji="1" lang="en-US" altLang="ja-JP" dirty="0"/>
          </a:p>
          <a:p>
            <a:r>
              <a:rPr lang="ja-JP" altLang="en-US" dirty="0"/>
              <a:t>国家であっても人を殺すことは許されない</a:t>
            </a:r>
            <a:endParaRPr lang="en-US" altLang="ja-JP" dirty="0"/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３８</a:t>
            </a:r>
            <a:r>
              <a:rPr kumimoji="1" lang="ja-JP" altLang="en-US" b="1" dirty="0">
                <a:solidFill>
                  <a:srgbClr val="FF0000"/>
                </a:solidFill>
              </a:rPr>
              <a:t>．８％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50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殺人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事件は増えた？減った？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Ａ：減っている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Ｂ：変わらない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Ｃ：増えている</a:t>
            </a:r>
          </a:p>
          <a:p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716016" y="1629206"/>
            <a:ext cx="57606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51733"/>
            <a:ext cx="2958349" cy="3356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1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6843E7-8E63-40D8-9B0C-D149E3FE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凶悪な事件は増えた？減った？</a:t>
            </a:r>
            <a:b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殺人事件・強盗事件の認知件数・検挙件数・検挙率の推移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9D169510-9F00-4660-B621-7B4DA2B02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39" t="13360" r="18678" b="43879"/>
          <a:stretch/>
        </p:blipFill>
        <p:spPr>
          <a:xfrm>
            <a:off x="62327" y="1848199"/>
            <a:ext cx="9019346" cy="338009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004371-0484-4B96-9819-B5357027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72C9AC6-2C15-4A82-B358-631058987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085184"/>
            <a:ext cx="2731617" cy="65744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7EEBE5-DA56-4FA7-B979-F0E2563FB763}"/>
              </a:ext>
            </a:extLst>
          </p:cNvPr>
          <p:cNvSpPr txBox="1"/>
          <p:nvPr/>
        </p:nvSpPr>
        <p:spPr>
          <a:xfrm>
            <a:off x="2123728" y="589032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（出典：令和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年版犯罪白書）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0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最近の治安に関する認識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8229600" cy="424847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問）あなたは、ここ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年で日本の治安はよくなったと思いますか？それとも、悪くなったと思いますか？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dirty="0"/>
              <a:t>よくなったと思う　　</a:t>
            </a:r>
            <a:r>
              <a:rPr lang="ja-JP" altLang="en-US" sz="3600" b="1" dirty="0">
                <a:solidFill>
                  <a:srgbClr val="FF0000"/>
                </a:solidFill>
              </a:rPr>
              <a:t>３５．５％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endParaRPr lang="en-US" altLang="ja-JP" sz="2000" dirty="0"/>
          </a:p>
          <a:p>
            <a:r>
              <a:rPr lang="ja-JP" altLang="en-US" sz="3600" dirty="0"/>
              <a:t>悪くなったと思う　</a:t>
            </a:r>
            <a:r>
              <a:rPr kumimoji="1" lang="ja-JP" altLang="en-US" dirty="0"/>
              <a:t>　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６０．８％</a:t>
            </a:r>
            <a:endParaRPr kumimoji="1"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90921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治安に関する世論調査</a:t>
            </a:r>
            <a:r>
              <a:rPr kumimoji="1" lang="ja-JP" altLang="en-US" sz="2000" dirty="0"/>
              <a:t>（出典：内閣府 平成</a:t>
            </a:r>
            <a:r>
              <a:rPr kumimoji="1" lang="en-US" altLang="ja-JP" sz="2000" dirty="0"/>
              <a:t>29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9</a:t>
            </a:r>
            <a:r>
              <a:rPr kumimoji="1" lang="ja-JP" altLang="en-US" sz="2000" dirty="0"/>
              <a:t>月）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38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080120"/>
          </a:xfrm>
        </p:spPr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クイズの答え合わせ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0" y="2780928"/>
            <a:ext cx="7194376" cy="2086369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裁判員裁判の対象となる事件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Ａ：人を殺した場合（殺人）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Ｂ：強盗が人にけがをさせ、あるいは、死亡させてしまった場合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強盗致死傷）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Ｃ：泥酔した状態で自動車を運転して人をはね、死亡させてしまった場合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（危険運転致死）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Ｄ：人の住む家に放火した場合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（現住建造物等放火）</a:t>
            </a:r>
          </a:p>
          <a:p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5940152" y="1628800"/>
            <a:ext cx="43204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164288" y="2708920"/>
            <a:ext cx="43204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779912" y="4365104"/>
            <a:ext cx="43204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415335" y="4941168"/>
            <a:ext cx="43204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9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代表的な裁判員裁判対象事件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8812" y="5849219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裁判員制度の紹介</a:t>
            </a:r>
            <a:r>
              <a:rPr kumimoji="1" lang="ja-JP" altLang="en-US" sz="2000" dirty="0"/>
              <a:t>（出典：最高裁判所 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917032"/>
          </a:xfrm>
        </p:spPr>
        <p:txBody>
          <a:bodyPr vert="horz">
            <a:normAutofit/>
          </a:bodyPr>
          <a:lstStyle/>
          <a:p>
            <a:r>
              <a:rPr lang="ja-JP" altLang="en-US" dirty="0"/>
              <a:t>身の代金を取る目的で，人を誘拐した場合（身の代金目的誘拐）</a:t>
            </a:r>
            <a:endParaRPr lang="en-US" altLang="ja-JP" dirty="0"/>
          </a:p>
          <a:p>
            <a:r>
              <a:rPr lang="ja-JP" altLang="en-US" dirty="0"/>
              <a:t>子供に食事を与えず，放置したため死亡してしまった場合（保護責任者遺棄致死）</a:t>
            </a:r>
            <a:endParaRPr lang="en-US" altLang="ja-JP" dirty="0"/>
          </a:p>
          <a:p>
            <a:r>
              <a:rPr lang="ja-JP" altLang="en-US" dirty="0"/>
              <a:t>財産上の利益を得る目的で覚せい剤を密輸入した場合（覚醒剤取締法違反）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なども含まれる。</a:t>
            </a:r>
          </a:p>
        </p:txBody>
      </p:sp>
    </p:spTree>
    <p:extLst>
      <p:ext uri="{BB962C8B-B14F-4D97-AF65-F5344CB8AC3E}">
        <p14:creationId xmlns:p14="http://schemas.microsoft.com/office/powerpoint/2010/main" val="36024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年に死刑執行を行った国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Ａ：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85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％以上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Ｂ：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Ｄ：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％未満</a:t>
            </a:r>
          </a:p>
          <a:p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355976" y="4077072"/>
            <a:ext cx="57606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年に死刑執行を行った国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Ａ：英国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フランス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ドイツ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Ｂ：アメリカ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メキシコ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中国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Ｃ：エジプト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イラン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Ｄ：サウジアラビア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スーダン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韓国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308304" y="3212976"/>
            <a:ext cx="57606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5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死刑を執行した国（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5981218"/>
            <a:ext cx="862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世界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197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か国のうち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23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か国（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12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％）　</a:t>
            </a:r>
            <a:r>
              <a:rPr kumimoji="1" lang="ja-JP" altLang="en-US" sz="1600" dirty="0"/>
              <a:t>出典：アムネスティ日本 最新の死刑統計</a:t>
            </a:r>
            <a:r>
              <a:rPr kumimoji="1" lang="en-US" altLang="ja-JP" sz="1600" dirty="0"/>
              <a:t>2017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25920" r="19547" b="8582"/>
          <a:stretch/>
        </p:blipFill>
        <p:spPr bwMode="auto">
          <a:xfrm>
            <a:off x="624964" y="1202860"/>
            <a:ext cx="78787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44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死刑制度に賛成の人の割合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Ａ：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Ｂ：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Ｄ：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</a:p>
          <a:p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203848" y="1600200"/>
            <a:ext cx="57606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3147"/>
            <a:ext cx="2943272" cy="3573016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4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死刑制度に対する意識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8229600" cy="463711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問）死刑制度に関して、あなたはどちらの意見に賛成ですか？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/>
              <a:t>死刑もやむを得ない</a:t>
            </a:r>
            <a:endParaRPr lang="en-US" altLang="ja-JP" dirty="0"/>
          </a:p>
          <a:p>
            <a:pPr marL="0" indent="0" algn="r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８０．３％</a:t>
            </a:r>
            <a:endParaRPr lang="en-US" altLang="ja-JP" dirty="0"/>
          </a:p>
          <a:p>
            <a:r>
              <a:rPr lang="ja-JP" altLang="en-US" dirty="0"/>
              <a:t>死刑は廃止すべきである</a:t>
            </a: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９．７％</a:t>
            </a:r>
            <a:endParaRPr kumimoji="1" lang="en-US" altLang="ja-JP" dirty="0"/>
          </a:p>
          <a:p>
            <a:r>
              <a:rPr lang="ja-JP" altLang="en-US" dirty="0"/>
              <a:t>わからない、一概に言えない</a:t>
            </a:r>
            <a:endParaRPr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９．９％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612523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基本的法制度に関する世論調査</a:t>
            </a:r>
            <a:r>
              <a:rPr kumimoji="1" lang="ja-JP" altLang="en-US" sz="2000" dirty="0"/>
              <a:t>（出典：内閣府 平成</a:t>
            </a:r>
            <a:r>
              <a:rPr kumimoji="1" lang="en-US" altLang="ja-JP" sz="2000" dirty="0"/>
              <a:t>26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11</a:t>
            </a:r>
            <a:r>
              <a:rPr kumimoji="1" lang="ja-JP" altLang="en-US" sz="2000" dirty="0"/>
              <a:t>月）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601-0EE6-4B03-A85F-505CF533BD6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5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692</Words>
  <PresentationFormat>画面に合わせる 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メイリオ</vt:lpstr>
      <vt:lpstr>Arial</vt:lpstr>
      <vt:lpstr>Calibri</vt:lpstr>
      <vt:lpstr>Office ​​テーマ</vt:lpstr>
      <vt:lpstr>知らないからこそ話し合おう！ 裁判員裁判・死刑制度</vt:lpstr>
      <vt:lpstr>クイズの答え合わせ</vt:lpstr>
      <vt:lpstr>裁判員裁判の対象となる事件</vt:lpstr>
      <vt:lpstr>代表的な裁判員裁判対象事件</vt:lpstr>
      <vt:lpstr>2017年に死刑執行を行った国</vt:lpstr>
      <vt:lpstr>2017年に死刑執行を行った国</vt:lpstr>
      <vt:lpstr>死刑を執行した国（2017年）</vt:lpstr>
      <vt:lpstr>死刑制度に賛成の人の割合</vt:lpstr>
      <vt:lpstr>死刑制度に対する意識</vt:lpstr>
      <vt:lpstr>死刑制度に対する意識 （2009年調査の設問）</vt:lpstr>
      <vt:lpstr>「死刑もやむを得ない」主な理由</vt:lpstr>
      <vt:lpstr>「死刑は廃止すべき」主な理由</vt:lpstr>
      <vt:lpstr>殺人事件は増えた？減った？</vt:lpstr>
      <vt:lpstr>凶悪な事件は増えた？減った？ 殺人事件・強盗事件の認知件数・検挙件数・検挙率の推移</vt:lpstr>
      <vt:lpstr>最近の治安に関する認識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2017-12-30T11:57:41Z</cp:lastPrinted>
  <dcterms:created xsi:type="dcterms:W3CDTF">2017-12-24T03:18:04Z</dcterms:created>
  <dcterms:modified xsi:type="dcterms:W3CDTF">2021-11-08T05:40:49Z</dcterms:modified>
</cp:coreProperties>
</file>