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357" r:id="rId1"/>
  </p:sldMasterIdLst>
  <p:notesMasterIdLst>
    <p:notesMasterId r:id="rId34"/>
  </p:notesMasterIdLst>
  <p:sldIdLst>
    <p:sldId id="256" r:id="rId2"/>
    <p:sldId id="257" r:id="rId3"/>
    <p:sldId id="258" r:id="rId4"/>
    <p:sldId id="264" r:id="rId5"/>
    <p:sldId id="294" r:id="rId6"/>
    <p:sldId id="263" r:id="rId7"/>
    <p:sldId id="265" r:id="rId8"/>
    <p:sldId id="266" r:id="rId9"/>
    <p:sldId id="267" r:id="rId10"/>
    <p:sldId id="268" r:id="rId11"/>
    <p:sldId id="270" r:id="rId12"/>
    <p:sldId id="271" r:id="rId13"/>
    <p:sldId id="269" r:id="rId14"/>
    <p:sldId id="272" r:id="rId15"/>
    <p:sldId id="275" r:id="rId16"/>
    <p:sldId id="273" r:id="rId17"/>
    <p:sldId id="276" r:id="rId18"/>
    <p:sldId id="274" r:id="rId19"/>
    <p:sldId id="277" r:id="rId20"/>
    <p:sldId id="278" r:id="rId21"/>
    <p:sldId id="279" r:id="rId22"/>
    <p:sldId id="280" r:id="rId23"/>
    <p:sldId id="281" r:id="rId24"/>
    <p:sldId id="282" r:id="rId25"/>
    <p:sldId id="283" r:id="rId26"/>
    <p:sldId id="284" r:id="rId27"/>
    <p:sldId id="285" r:id="rId28"/>
    <p:sldId id="287" r:id="rId29"/>
    <p:sldId id="288" r:id="rId30"/>
    <p:sldId id="295" r:id="rId31"/>
    <p:sldId id="291" r:id="rId32"/>
    <p:sldId id="29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94993" autoAdjust="0"/>
  </p:normalViewPr>
  <p:slideViewPr>
    <p:cSldViewPr snapToGrid="0">
      <p:cViewPr varScale="1">
        <p:scale>
          <a:sx n="58" d="100"/>
          <a:sy n="58" d="100"/>
        </p:scale>
        <p:origin x="82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ja-JP" altLang="en-US" sz="1600" b="1" i="0" u="none" strike="noStrike" kern="1200" cap="none" spc="0" normalizeH="0" baseline="0" noProof="0">
                <a:ln>
                  <a:noFill/>
                </a:ln>
                <a:solidFill>
                  <a:prstClr val="white">
                    <a:lumMod val="65000"/>
                    <a:lumOff val="35000"/>
                  </a:prstClr>
                </a:solidFill>
                <a:effectLst/>
                <a:uLnTx/>
                <a:uFillTx/>
                <a:latin typeface="Century Gothic" panose="020B0502020202020204"/>
                <a:ea typeface="ＭＳ ゴシック" panose="020B0609070205080204" pitchFamily="49" charset="-128"/>
              </a:rPr>
              <a:t>裁判確定人員の内訳（</a:t>
            </a:r>
            <a:r>
              <a:rPr kumimoji="0" lang="en-US" altLang="ja-JP" sz="1600" b="1" i="0" u="none" strike="noStrike" kern="1200" cap="none" spc="0" normalizeH="0" baseline="0" noProof="0">
                <a:ln>
                  <a:noFill/>
                </a:ln>
                <a:solidFill>
                  <a:prstClr val="white">
                    <a:lumMod val="65000"/>
                    <a:lumOff val="35000"/>
                  </a:prstClr>
                </a:solidFill>
                <a:effectLst/>
                <a:uLnTx/>
                <a:uFillTx/>
                <a:latin typeface="Century Gothic" panose="020B0502020202020204"/>
                <a:ea typeface="ＭＳ ゴシック" panose="020B0609070205080204" pitchFamily="49" charset="-128"/>
              </a:rPr>
              <a:t>2019</a:t>
            </a:r>
            <a:r>
              <a:rPr kumimoji="0" lang="ja-JP" altLang="en-US" sz="1600" b="1" i="0" u="none" strike="noStrike" kern="1200" cap="none" spc="0" normalizeH="0" baseline="0" noProof="0">
                <a:ln>
                  <a:noFill/>
                </a:ln>
                <a:solidFill>
                  <a:prstClr val="white">
                    <a:lumMod val="65000"/>
                    <a:lumOff val="35000"/>
                  </a:prstClr>
                </a:solidFill>
                <a:effectLst/>
                <a:uLnTx/>
                <a:uFillTx/>
                <a:latin typeface="Century Gothic" panose="020B0502020202020204"/>
                <a:ea typeface="ＭＳ ゴシック" panose="020B0609070205080204" pitchFamily="49" charset="-128"/>
              </a:rPr>
              <a:t>年）</a:t>
            </a:r>
          </a:p>
        </c:rich>
      </c:tx>
      <c:layout>
        <c:manualLayout>
          <c:xMode val="edge"/>
          <c:yMode val="edge"/>
          <c:x val="0.2815931100928920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7230862610278223"/>
          <c:y val="0.22676302627280709"/>
          <c:w val="0.46737120755873479"/>
          <c:h val="0.7258251742117926"/>
        </c:manualLayout>
      </c:layout>
      <c:doughnutChart>
        <c:varyColors val="1"/>
        <c:ser>
          <c:idx val="0"/>
          <c:order val="0"/>
          <c:tx>
            <c:strRef>
              <c:f>Sheet1!$B$1</c:f>
              <c:strCache>
                <c:ptCount val="1"/>
                <c:pt idx="0">
                  <c:v>裁判確定人員の内訳（2019年）</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54-4EFD-94BE-639BB67F11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5D54-4EFD-94BE-639BB67F11E1}"/>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5D54-4EFD-94BE-639BB67F11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5D54-4EFD-94BE-639BB67F11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5D54-4EFD-94BE-639BB67F11E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5D54-4EFD-94BE-639BB67F11E1}"/>
                </c:ext>
              </c:extLst>
            </c:dLbl>
            <c:dLbl>
              <c:idx val="1"/>
              <c:layout>
                <c:manualLayout>
                  <c:x val="-0.21578944387492144"/>
                  <c:y val="0.1139949365218746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D54-4EFD-94BE-639BB67F11E1}"/>
                </c:ext>
              </c:extLst>
            </c:dLbl>
            <c:dLbl>
              <c:idx val="2"/>
              <c:layout>
                <c:manualLayout>
                  <c:x val="-0.20979529265617361"/>
                  <c:y val="-8.887421836499293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997576537916704"/>
                      <c:h val="0.28347125227499675"/>
                    </c:manualLayout>
                  </c15:layout>
                </c:ext>
                <c:ext xmlns:c16="http://schemas.microsoft.com/office/drawing/2014/chart" uri="{C3380CC4-5D6E-409C-BE32-E72D297353CC}">
                  <c16:uniqueId val="{00000005-5D54-4EFD-94BE-639BB67F11E1}"/>
                </c:ext>
              </c:extLst>
            </c:dLbl>
            <c:dLbl>
              <c:idx val="3"/>
              <c:layout>
                <c:manualLayout>
                  <c:x val="0.33367441784362845"/>
                  <c:y val="-6.5139963726785982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4397186619166555"/>
                      <c:h val="0.3445375523197331"/>
                    </c:manualLayout>
                  </c15:layout>
                </c:ext>
                <c:ext xmlns:c16="http://schemas.microsoft.com/office/drawing/2014/chart" uri="{C3380CC4-5D6E-409C-BE32-E72D297353CC}">
                  <c16:uniqueId val="{00000003-5D54-4EFD-94BE-639BB67F11E1}"/>
                </c:ext>
              </c:extLst>
            </c:dLbl>
            <c:dLbl>
              <c:idx val="4"/>
              <c:layout>
                <c:manualLayout>
                  <c:x val="0.15185183087494464"/>
                  <c:y val="-0.12050893289455328"/>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54-4EFD-94BE-639BB67F11E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罰金</c:v>
                </c:pt>
                <c:pt idx="1">
                  <c:v>懲役・禁錮の全部執行猶予</c:v>
                </c:pt>
                <c:pt idx="2">
                  <c:v>懲役・禁錮の実刑（一部猶予を含む）</c:v>
                </c:pt>
                <c:pt idx="3">
                  <c:v>その他（科料・無期懲役・死刑・拘留、免訴・公訴棄却・管轄違い・刑の免除）</c:v>
                </c:pt>
                <c:pt idx="4">
                  <c:v>無罪</c:v>
                </c:pt>
              </c:strCache>
            </c:strRef>
          </c:cat>
          <c:val>
            <c:numRef>
              <c:f>Sheet1!$B$2:$B$6</c:f>
              <c:numCache>
                <c:formatCode>General</c:formatCode>
                <c:ptCount val="5"/>
                <c:pt idx="0">
                  <c:v>79.17</c:v>
                </c:pt>
                <c:pt idx="1">
                  <c:v>12.65</c:v>
                </c:pt>
                <c:pt idx="2">
                  <c:v>7.37</c:v>
                </c:pt>
                <c:pt idx="3">
                  <c:v>0.77</c:v>
                </c:pt>
                <c:pt idx="4">
                  <c:v>0.04</c:v>
                </c:pt>
              </c:numCache>
            </c:numRef>
          </c:val>
          <c:extLst>
            <c:ext xmlns:c16="http://schemas.microsoft.com/office/drawing/2014/chart" uri="{C3380CC4-5D6E-409C-BE32-E72D297353CC}">
              <c16:uniqueId val="{00000000-5D54-4EFD-94BE-639BB67F11E1}"/>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j-lt"/>
              <a:ea typeface="+mj-ea"/>
              <a:cs typeface="+mn-cs"/>
            </a:defRPr>
          </a:pPr>
          <a:endParaRPr lang="ja-JP"/>
        </a:p>
      </c:txPr>
    </c:title>
    <c:autoTitleDeleted val="0"/>
    <c:plotArea>
      <c:layout>
        <c:manualLayout>
          <c:layoutTarget val="inner"/>
          <c:xMode val="edge"/>
          <c:yMode val="edge"/>
          <c:x val="0.18556067588325656"/>
          <c:y val="0.14781746031746035"/>
          <c:w val="0.61966205837173582"/>
          <c:h val="0.80039682539682544"/>
        </c:manualLayout>
      </c:layout>
      <c:pieChart>
        <c:varyColors val="1"/>
        <c:ser>
          <c:idx val="0"/>
          <c:order val="0"/>
          <c:tx>
            <c:strRef>
              <c:f>Sheet1!$B$1</c:f>
              <c:strCache>
                <c:ptCount val="1"/>
                <c:pt idx="0">
                  <c:v>男性（15,746人）</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F7-413E-84BB-0FEF39FFFE6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BF7-413E-84BB-0FEF39FFFE6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BF7-413E-84BB-0FEF39FFFE6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BF7-413E-84BB-0FEF39FFFE66}"/>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BF7-413E-84BB-0FEF39FFFE66}"/>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2BF7-413E-84BB-0FEF39FFFE66}"/>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2BF7-413E-84BB-0FEF39FFFE6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j-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2BF7-413E-84BB-0FEF39FFFE66}"/>
                </c:ext>
              </c:extLst>
            </c:dLbl>
            <c:dLbl>
              <c:idx val="1"/>
              <c:layout>
                <c:manualLayout>
                  <c:x val="-0.11267908026910944"/>
                  <c:y val="-0.1442134148933616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F7-413E-84BB-0FEF39FFFE66}"/>
                </c:ext>
              </c:extLst>
            </c:dLbl>
            <c:dLbl>
              <c:idx val="2"/>
              <c:layout>
                <c:manualLayout>
                  <c:x val="0.11363254045329868"/>
                  <c:y val="-0.1321642047217634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F7-413E-84BB-0FEF39FFFE66}"/>
                </c:ext>
              </c:extLst>
            </c:dLbl>
            <c:dLbl>
              <c:idx val="6"/>
              <c:layout>
                <c:manualLayout>
                  <c:x val="0.11387559604586928"/>
                  <c:y val="0.1603995253770854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BF7-413E-84BB-0FEF39FFFE6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j-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窃盗</c:v>
                </c:pt>
                <c:pt idx="1">
                  <c:v>覚醒剤取締法</c:v>
                </c:pt>
                <c:pt idx="2">
                  <c:v>詐欺</c:v>
                </c:pt>
                <c:pt idx="3">
                  <c:v>道路交通法</c:v>
                </c:pt>
                <c:pt idx="4">
                  <c:v>傷害</c:v>
                </c:pt>
                <c:pt idx="5">
                  <c:v>窃盗</c:v>
                </c:pt>
                <c:pt idx="6">
                  <c:v>その他</c:v>
                </c:pt>
              </c:strCache>
            </c:strRef>
          </c:cat>
          <c:val>
            <c:numRef>
              <c:f>Sheet1!$B$2:$B$8</c:f>
              <c:numCache>
                <c:formatCode>0.0%</c:formatCode>
                <c:ptCount val="7"/>
                <c:pt idx="0">
                  <c:v>0.33400000000000002</c:v>
                </c:pt>
                <c:pt idx="1">
                  <c:v>0.24199999999999999</c:v>
                </c:pt>
                <c:pt idx="2">
                  <c:v>0.104</c:v>
                </c:pt>
                <c:pt idx="3">
                  <c:v>5.0999999999999997E-2</c:v>
                </c:pt>
                <c:pt idx="4">
                  <c:v>4.2999999999999997E-2</c:v>
                </c:pt>
                <c:pt idx="5">
                  <c:v>2.3E-2</c:v>
                </c:pt>
                <c:pt idx="6">
                  <c:v>0.20399999999999999</c:v>
                </c:pt>
              </c:numCache>
            </c:numRef>
          </c:val>
          <c:extLst>
            <c:ext xmlns:c16="http://schemas.microsoft.com/office/drawing/2014/chart" uri="{C3380CC4-5D6E-409C-BE32-E72D297353CC}">
              <c16:uniqueId val="{0000000E-2BF7-413E-84BB-0FEF39FFFE6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j-lt"/>
              <a:ea typeface="+mj-ea"/>
              <a:cs typeface="+mn-cs"/>
            </a:defRPr>
          </a:pPr>
          <a:endParaRPr lang="ja-JP"/>
        </a:p>
      </c:txPr>
    </c:title>
    <c:autoTitleDeleted val="0"/>
    <c:plotArea>
      <c:layout>
        <c:manualLayout>
          <c:layoutTarget val="inner"/>
          <c:xMode val="edge"/>
          <c:yMode val="edge"/>
          <c:x val="0.18556067588325656"/>
          <c:y val="0.14781746031746035"/>
          <c:w val="0.61966205837173582"/>
          <c:h val="0.80039682539682544"/>
        </c:manualLayout>
      </c:layout>
      <c:pieChart>
        <c:varyColors val="1"/>
        <c:ser>
          <c:idx val="0"/>
          <c:order val="0"/>
          <c:tx>
            <c:strRef>
              <c:f>Sheet1!$B$1</c:f>
              <c:strCache>
                <c:ptCount val="1"/>
                <c:pt idx="0">
                  <c:v>女性（1,718人）</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E1-47F7-8660-09FAE5C0B33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CE1-47F7-8660-09FAE5C0B33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CE1-47F7-8660-09FAE5C0B331}"/>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0CE1-47F7-8660-09FAE5C0B331}"/>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0CE1-47F7-8660-09FAE5C0B331}"/>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0CE1-47F7-8660-09FAE5C0B331}"/>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0CE1-47F7-8660-09FAE5C0B331}"/>
              </c:ext>
            </c:extLst>
          </c:dPt>
          <c:dLbls>
            <c:dLbl>
              <c:idx val="0"/>
              <c:layout>
                <c:manualLayout>
                  <c:x val="-0.21286195072390146"/>
                  <c:y val="-5.161854768153981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j-lt"/>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E1-47F7-8660-09FAE5C0B331}"/>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j-lt"/>
                      <a:ea typeface="+mj-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3-0CE1-47F7-8660-09FAE5C0B33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j-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窃盗</c:v>
                </c:pt>
                <c:pt idx="1">
                  <c:v>覚醒剤取締法</c:v>
                </c:pt>
                <c:pt idx="2">
                  <c:v>詐欺</c:v>
                </c:pt>
                <c:pt idx="3">
                  <c:v>道路交通法</c:v>
                </c:pt>
                <c:pt idx="4">
                  <c:v>その他</c:v>
                </c:pt>
              </c:strCache>
            </c:strRef>
          </c:cat>
          <c:val>
            <c:numRef>
              <c:f>Sheet1!$B$2:$B$6</c:f>
              <c:numCache>
                <c:formatCode>0.0%</c:formatCode>
                <c:ptCount val="5"/>
                <c:pt idx="0">
                  <c:v>0.47399999999999998</c:v>
                </c:pt>
                <c:pt idx="1">
                  <c:v>0.33</c:v>
                </c:pt>
                <c:pt idx="2">
                  <c:v>6.8000000000000005E-2</c:v>
                </c:pt>
                <c:pt idx="3">
                  <c:v>2.3E-2</c:v>
                </c:pt>
                <c:pt idx="4">
                  <c:v>0.105</c:v>
                </c:pt>
              </c:numCache>
            </c:numRef>
          </c:val>
          <c:extLst>
            <c:ext xmlns:c16="http://schemas.microsoft.com/office/drawing/2014/chart" uri="{C3380CC4-5D6E-409C-BE32-E72D297353CC}">
              <c16:uniqueId val="{0000000E-0CE1-47F7-8660-09FAE5C0B33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A5883-CBF5-4ACA-AB2E-90D833B2618F}" type="datetimeFigureOut">
              <a:rPr kumimoji="1" lang="ja-JP" altLang="en-US" smtClean="0"/>
              <a:t>2021/7/30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5F9EC-4247-4759-9027-541C84F05637}" type="slidenum">
              <a:rPr kumimoji="1" lang="ja-JP" altLang="en-US" smtClean="0"/>
              <a:t>‹#›</a:t>
            </a:fld>
            <a:endParaRPr kumimoji="1" lang="ja-JP" altLang="en-US"/>
          </a:p>
        </p:txBody>
      </p:sp>
    </p:spTree>
    <p:extLst>
      <p:ext uri="{BB962C8B-B14F-4D97-AF65-F5344CB8AC3E}">
        <p14:creationId xmlns:p14="http://schemas.microsoft.com/office/powerpoint/2010/main" val="1369803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１．グループワーク１　写真を読み解く（</a:t>
            </a:r>
            <a:r>
              <a:rPr kumimoji="1" lang="en-US" altLang="ja-JP" dirty="0"/>
              <a:t>10</a:t>
            </a:r>
            <a:r>
              <a:rPr kumimoji="1" lang="ja-JP" altLang="en-US" dirty="0"/>
              <a:t>分）</a:t>
            </a:r>
            <a:endParaRPr kumimoji="1" lang="en-US" altLang="ja-JP" dirty="0"/>
          </a:p>
          <a:p>
            <a:r>
              <a:rPr kumimoji="1" lang="ja-JP" altLang="en-US" dirty="0"/>
              <a:t>２．全体発表　</a:t>
            </a:r>
            <a:r>
              <a:rPr kumimoji="1" lang="en-US" altLang="ja-JP" dirty="0"/>
              <a:t>2</a:t>
            </a:r>
            <a:r>
              <a:rPr kumimoji="1" lang="ja-JP" altLang="en-US" dirty="0"/>
              <a:t>分</a:t>
            </a:r>
            <a:r>
              <a:rPr kumimoji="1" lang="en-US" altLang="ja-JP" dirty="0"/>
              <a:t>×3</a:t>
            </a:r>
            <a:r>
              <a:rPr kumimoji="1" lang="ja-JP" altLang="en-US" dirty="0"/>
              <a:t>グループ（</a:t>
            </a:r>
            <a:r>
              <a:rPr kumimoji="1" lang="en-US" altLang="ja-JP" dirty="0"/>
              <a:t>6</a:t>
            </a:r>
            <a:r>
              <a:rPr kumimoji="1" lang="ja-JP" altLang="en-US" dirty="0"/>
              <a:t>分）</a:t>
            </a:r>
            <a:endParaRPr kumimoji="1" lang="en-US" altLang="ja-JP" dirty="0"/>
          </a:p>
          <a:p>
            <a:r>
              <a:rPr kumimoji="1" lang="ja-JP" altLang="en-US" dirty="0"/>
              <a:t>３．グループワーク２　解説を読む（</a:t>
            </a:r>
            <a:r>
              <a:rPr kumimoji="1" lang="en-US" altLang="ja-JP" dirty="0"/>
              <a:t>10</a:t>
            </a:r>
            <a:r>
              <a:rPr kumimoji="1" lang="ja-JP" altLang="en-US" dirty="0"/>
              <a:t>分）</a:t>
            </a:r>
            <a:endParaRPr kumimoji="1" lang="en-US" altLang="ja-JP" dirty="0"/>
          </a:p>
          <a:p>
            <a:r>
              <a:rPr kumimoji="1" lang="ja-JP" altLang="en-US" dirty="0"/>
              <a:t>４．全体発表　</a:t>
            </a:r>
            <a:r>
              <a:rPr kumimoji="1" lang="en-US" altLang="ja-JP" dirty="0"/>
              <a:t>3</a:t>
            </a:r>
            <a:r>
              <a:rPr kumimoji="1" lang="ja-JP" altLang="en-US" dirty="0"/>
              <a:t>分</a:t>
            </a:r>
            <a:r>
              <a:rPr kumimoji="1" lang="en-US" altLang="ja-JP" dirty="0"/>
              <a:t>×3</a:t>
            </a:r>
            <a:r>
              <a:rPr kumimoji="1" lang="ja-JP" altLang="en-US" dirty="0"/>
              <a:t>グループ（</a:t>
            </a:r>
            <a:r>
              <a:rPr kumimoji="1" lang="en-US" altLang="ja-JP" dirty="0"/>
              <a:t>10</a:t>
            </a:r>
            <a:r>
              <a:rPr kumimoji="1" lang="ja-JP" altLang="en-US" dirty="0"/>
              <a:t>分）</a:t>
            </a:r>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7</a:t>
            </a:fld>
            <a:endParaRPr kumimoji="1" lang="ja-JP" altLang="en-US"/>
          </a:p>
        </p:txBody>
      </p:sp>
    </p:spTree>
    <p:extLst>
      <p:ext uri="{BB962C8B-B14F-4D97-AF65-F5344CB8AC3E}">
        <p14:creationId xmlns:p14="http://schemas.microsoft.com/office/powerpoint/2010/main" val="176777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18</a:t>
            </a:fld>
            <a:endParaRPr kumimoji="1" lang="ja-JP" altLang="en-US"/>
          </a:p>
        </p:txBody>
      </p:sp>
    </p:spTree>
    <p:extLst>
      <p:ext uri="{BB962C8B-B14F-4D97-AF65-F5344CB8AC3E}">
        <p14:creationId xmlns:p14="http://schemas.microsoft.com/office/powerpoint/2010/main" val="398674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Ｑ３　入所受刑者のうち３年以内に刑期を終えて、社会に復帰してくる人は</a:t>
            </a:r>
            <a:r>
              <a:rPr kumimoji="1" lang="en-US" altLang="ja-JP" sz="1200" b="1" kern="1200" dirty="0">
                <a:solidFill>
                  <a:schemeClr val="tx1"/>
                </a:solidFill>
                <a:effectLst/>
                <a:latin typeface="+mn-lt"/>
                <a:ea typeface="+mn-ea"/>
                <a:cs typeface="+mn-cs"/>
              </a:rPr>
              <a:t>80</a:t>
            </a:r>
            <a:r>
              <a:rPr kumimoji="1" lang="ja-JP" altLang="ja-JP" sz="1200" b="1" kern="1200" dirty="0">
                <a:solidFill>
                  <a:schemeClr val="tx1"/>
                </a:solidFill>
                <a:effectLst/>
                <a:latin typeface="+mn-lt"/>
                <a:ea typeface="+mn-ea"/>
                <a:cs typeface="+mn-cs"/>
              </a:rPr>
              <a:t>％以上</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入所受刑者のうち刑期が３年以内の人は、令和元年は男性では</a:t>
            </a:r>
            <a:r>
              <a:rPr kumimoji="1" lang="en-US" altLang="ja-JP" sz="1200" kern="1200" dirty="0">
                <a:solidFill>
                  <a:schemeClr val="tx1"/>
                </a:solidFill>
                <a:effectLst/>
                <a:latin typeface="+mn-lt"/>
                <a:ea typeface="+mn-ea"/>
                <a:cs typeface="+mn-cs"/>
              </a:rPr>
              <a:t>80.4</a:t>
            </a:r>
            <a:r>
              <a:rPr kumimoji="1" lang="ja-JP" altLang="ja-JP" sz="1200" kern="1200" dirty="0">
                <a:solidFill>
                  <a:schemeClr val="tx1"/>
                </a:solidFill>
                <a:effectLst/>
                <a:latin typeface="+mn-lt"/>
                <a:ea typeface="+mn-ea"/>
                <a:cs typeface="+mn-cs"/>
              </a:rPr>
              <a:t>％、女性では</a:t>
            </a:r>
            <a:r>
              <a:rPr kumimoji="1" lang="en-US" altLang="ja-JP" sz="1200" kern="1200" dirty="0">
                <a:solidFill>
                  <a:schemeClr val="tx1"/>
                </a:solidFill>
                <a:effectLst/>
                <a:latin typeface="+mn-lt"/>
                <a:ea typeface="+mn-ea"/>
                <a:cs typeface="+mn-cs"/>
              </a:rPr>
              <a:t>87.8</a:t>
            </a:r>
            <a:r>
              <a:rPr kumimoji="1" lang="ja-JP" altLang="ja-JP" sz="1200" kern="1200" dirty="0">
                <a:solidFill>
                  <a:schemeClr val="tx1"/>
                </a:solidFill>
                <a:effectLst/>
                <a:latin typeface="+mn-lt"/>
                <a:ea typeface="+mn-ea"/>
                <a:cs typeface="+mn-cs"/>
              </a:rPr>
              <a:t>％でした。受刑者の半数以上が２年以下で出所します。</a:t>
            </a:r>
          </a:p>
          <a:p>
            <a:r>
              <a:rPr kumimoji="1" lang="ja-JP" altLang="ja-JP" sz="1200" kern="1200" dirty="0">
                <a:solidFill>
                  <a:schemeClr val="tx1"/>
                </a:solidFill>
                <a:effectLst/>
                <a:latin typeface="+mn-lt"/>
                <a:ea typeface="+mn-ea"/>
                <a:cs typeface="+mn-cs"/>
              </a:rPr>
              <a:t>入所受刑者を罪名別にみると、男女ともに圧倒的に多いのは窃盗と覚せい剤取締法違反です。強盗、殺人などの凶悪犯罪の割合は全体からみると非常に低く、５年を超える刑を受ける人は少数派です。</a:t>
            </a: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19</a:t>
            </a:fld>
            <a:endParaRPr kumimoji="1" lang="ja-JP" altLang="en-US"/>
          </a:p>
        </p:txBody>
      </p:sp>
    </p:spTree>
    <p:extLst>
      <p:ext uri="{BB962C8B-B14F-4D97-AF65-F5344CB8AC3E}">
        <p14:creationId xmlns:p14="http://schemas.microsoft.com/office/powerpoint/2010/main" val="62913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20</a:t>
            </a:fld>
            <a:endParaRPr kumimoji="1" lang="ja-JP" altLang="en-US"/>
          </a:p>
        </p:txBody>
      </p:sp>
    </p:spTree>
    <p:extLst>
      <p:ext uri="{BB962C8B-B14F-4D97-AF65-F5344CB8AC3E}">
        <p14:creationId xmlns:p14="http://schemas.microsoft.com/office/powerpoint/2010/main" val="270949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Ｑ４　少年事件の割合は減少し、高齢者による事件の割合は増加している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年間で犯罪認知件数に占める、少年事件の割合は減少し、高齢者（</a:t>
            </a:r>
            <a:r>
              <a:rPr kumimoji="1" lang="en-US" altLang="ja-JP" sz="1200" kern="1200" dirty="0">
                <a:solidFill>
                  <a:schemeClr val="tx1"/>
                </a:solidFill>
                <a:effectLst/>
                <a:latin typeface="+mn-lt"/>
                <a:ea typeface="+mn-ea"/>
                <a:cs typeface="+mn-cs"/>
              </a:rPr>
              <a:t>65</a:t>
            </a:r>
            <a:r>
              <a:rPr kumimoji="1" lang="ja-JP" altLang="ja-JP" sz="1200" kern="1200" dirty="0">
                <a:solidFill>
                  <a:schemeClr val="tx1"/>
                </a:solidFill>
                <a:effectLst/>
                <a:latin typeface="+mn-lt"/>
                <a:ea typeface="+mn-ea"/>
                <a:cs typeface="+mn-cs"/>
              </a:rPr>
              <a:t>歳以上）による事件の割合は増加しています。</a:t>
            </a:r>
          </a:p>
          <a:p>
            <a:r>
              <a:rPr kumimoji="1" lang="en-US" altLang="ja-JP" sz="1200" kern="1200" dirty="0">
                <a:solidFill>
                  <a:schemeClr val="tx1"/>
                </a:solidFill>
                <a:effectLst/>
                <a:latin typeface="+mn-lt"/>
                <a:ea typeface="+mn-ea"/>
                <a:cs typeface="+mn-cs"/>
              </a:rPr>
              <a:t>65</a:t>
            </a:r>
            <a:r>
              <a:rPr kumimoji="1" lang="ja-JP" altLang="ja-JP" sz="1200" kern="1200" dirty="0">
                <a:solidFill>
                  <a:schemeClr val="tx1"/>
                </a:solidFill>
                <a:effectLst/>
                <a:latin typeface="+mn-lt"/>
                <a:ea typeface="+mn-ea"/>
                <a:cs typeface="+mn-cs"/>
              </a:rPr>
              <a:t>歳以上の高齢入所受刑者の人員は増加傾向にあり、</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年は</a:t>
            </a:r>
            <a:r>
              <a:rPr kumimoji="1" lang="en-US" altLang="ja-JP" sz="1200" kern="1200" dirty="0">
                <a:solidFill>
                  <a:schemeClr val="tx1"/>
                </a:solidFill>
                <a:effectLst/>
                <a:latin typeface="+mn-lt"/>
                <a:ea typeface="+mn-ea"/>
                <a:cs typeface="+mn-cs"/>
              </a:rPr>
              <a:t>2,252</a:t>
            </a:r>
            <a:r>
              <a:rPr kumimoji="1" lang="ja-JP" altLang="ja-JP" sz="1200" kern="1200" dirty="0">
                <a:solidFill>
                  <a:schemeClr val="tx1"/>
                </a:solidFill>
                <a:effectLst/>
                <a:latin typeface="+mn-lt"/>
                <a:ea typeface="+mn-ea"/>
                <a:cs typeface="+mn-cs"/>
              </a:rPr>
              <a:t>人、</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年と比べると約</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倍に増加しています。特に、</a:t>
            </a:r>
            <a:r>
              <a:rPr kumimoji="1" lang="en-US" altLang="ja-JP" sz="1200" kern="1200" dirty="0">
                <a:solidFill>
                  <a:schemeClr val="tx1"/>
                </a:solidFill>
                <a:effectLst/>
                <a:latin typeface="+mn-lt"/>
                <a:ea typeface="+mn-ea"/>
                <a:cs typeface="+mn-cs"/>
              </a:rPr>
              <a:t>70</a:t>
            </a:r>
            <a:r>
              <a:rPr kumimoji="1" lang="ja-JP" altLang="ja-JP" sz="1200" kern="1200" dirty="0">
                <a:solidFill>
                  <a:schemeClr val="tx1"/>
                </a:solidFill>
                <a:effectLst/>
                <a:latin typeface="+mn-lt"/>
                <a:ea typeface="+mn-ea"/>
                <a:cs typeface="+mn-cs"/>
              </a:rPr>
              <a:t>歳以上の入所受刑者人員が増加し、</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年と比べて約</a:t>
            </a:r>
            <a:r>
              <a:rPr kumimoji="1" lang="en-US" altLang="ja-JP" sz="1200" kern="1200" dirty="0">
                <a:solidFill>
                  <a:schemeClr val="tx1"/>
                </a:solidFill>
                <a:effectLst/>
                <a:latin typeface="+mn-lt"/>
                <a:ea typeface="+mn-ea"/>
                <a:cs typeface="+mn-cs"/>
              </a:rPr>
              <a:t>4.8</a:t>
            </a:r>
            <a:r>
              <a:rPr kumimoji="1" lang="ja-JP" altLang="ja-JP" sz="1200" kern="1200" dirty="0">
                <a:solidFill>
                  <a:schemeClr val="tx1"/>
                </a:solidFill>
                <a:effectLst/>
                <a:latin typeface="+mn-lt"/>
                <a:ea typeface="+mn-ea"/>
                <a:cs typeface="+mn-cs"/>
              </a:rPr>
              <a:t>倍に増加しました。女性の高齢入所受刑者の人員も同様に増加傾向にあり、</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年は</a:t>
            </a:r>
            <a:r>
              <a:rPr kumimoji="1" lang="en-US" altLang="ja-JP" sz="1200" kern="1200" dirty="0">
                <a:solidFill>
                  <a:schemeClr val="tx1"/>
                </a:solidFill>
                <a:effectLst/>
                <a:latin typeface="+mn-lt"/>
                <a:ea typeface="+mn-ea"/>
                <a:cs typeface="+mn-cs"/>
              </a:rPr>
              <a:t>330</a:t>
            </a:r>
            <a:r>
              <a:rPr kumimoji="1" lang="ja-JP" altLang="ja-JP" sz="1200" kern="1200" dirty="0">
                <a:solidFill>
                  <a:schemeClr val="tx1"/>
                </a:solidFill>
                <a:effectLst/>
                <a:latin typeface="+mn-lt"/>
                <a:ea typeface="+mn-ea"/>
                <a:cs typeface="+mn-cs"/>
              </a:rPr>
              <a:t>人で、</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年と比べると約</a:t>
            </a:r>
            <a:r>
              <a:rPr kumimoji="1" lang="en-US" altLang="ja-JP" sz="1200" kern="1200" dirty="0">
                <a:solidFill>
                  <a:schemeClr val="tx1"/>
                </a:solidFill>
                <a:effectLst/>
                <a:latin typeface="+mn-lt"/>
                <a:ea typeface="+mn-ea"/>
                <a:cs typeface="+mn-cs"/>
              </a:rPr>
              <a:t>5.3</a:t>
            </a:r>
            <a:r>
              <a:rPr kumimoji="1" lang="ja-JP" altLang="ja-JP" sz="1200" kern="1200" dirty="0">
                <a:solidFill>
                  <a:schemeClr val="tx1"/>
                </a:solidFill>
                <a:effectLst/>
                <a:latin typeface="+mn-lt"/>
                <a:ea typeface="+mn-ea"/>
                <a:cs typeface="+mn-cs"/>
              </a:rPr>
              <a:t>倍に増加しています。</a:t>
            </a:r>
          </a:p>
          <a:p>
            <a:r>
              <a:rPr kumimoji="1" lang="ja-JP" altLang="ja-JP" sz="1200" kern="1200" dirty="0">
                <a:solidFill>
                  <a:schemeClr val="tx1"/>
                </a:solidFill>
                <a:effectLst/>
                <a:latin typeface="+mn-lt"/>
                <a:ea typeface="+mn-ea"/>
                <a:cs typeface="+mn-cs"/>
              </a:rPr>
              <a:t>高齢者の刑法犯検挙人員を罪名別にみると、全年齢層と比べて、高齢者では窃盗の割合が高く、窃盗のなかでも万引きが多いことがわかります。特に、女性高齢者では、約９割が窃盗で、そのうち万引きの割合が８割を超えています。高齢者犯罪の増加の背景には、社会のセーフティネットが弱く貧困に陥りやすいことがあるとも指摘されています。近年では、刑事司法と社会福祉の連携の必要性が強調されるようになりましたが、高齢者の生活困窮や社会的孤立など、ひとりひとりのニーズに合った支援を提供していくことが課題です。</a:t>
            </a: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21</a:t>
            </a:fld>
            <a:endParaRPr kumimoji="1" lang="ja-JP" altLang="en-US"/>
          </a:p>
        </p:txBody>
      </p:sp>
    </p:spTree>
    <p:extLst>
      <p:ext uri="{BB962C8B-B14F-4D97-AF65-F5344CB8AC3E}">
        <p14:creationId xmlns:p14="http://schemas.microsoft.com/office/powerpoint/2010/main" val="393290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22</a:t>
            </a:fld>
            <a:endParaRPr kumimoji="1" lang="ja-JP" altLang="en-US"/>
          </a:p>
        </p:txBody>
      </p:sp>
    </p:spTree>
    <p:extLst>
      <p:ext uri="{BB962C8B-B14F-4D97-AF65-F5344CB8AC3E}">
        <p14:creationId xmlns:p14="http://schemas.microsoft.com/office/powerpoint/2010/main" val="106259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Ｑ５　出所後に再び犯罪をおかして刑務所に入所する「再入者」の割合は約</a:t>
            </a:r>
            <a:r>
              <a:rPr kumimoji="1" lang="en-US" altLang="ja-JP" sz="1200" b="1" kern="1200" dirty="0">
                <a:solidFill>
                  <a:schemeClr val="tx1"/>
                </a:solidFill>
                <a:effectLst/>
                <a:latin typeface="+mn-lt"/>
                <a:ea typeface="+mn-ea"/>
                <a:cs typeface="+mn-cs"/>
              </a:rPr>
              <a:t>60</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出所後に再び犯罪をおかして刑務所に入所する「再入者」の割合は、</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年には</a:t>
            </a:r>
            <a:r>
              <a:rPr kumimoji="1" lang="en-US" altLang="ja-JP" sz="1200" kern="1200" dirty="0">
                <a:solidFill>
                  <a:schemeClr val="tx1"/>
                </a:solidFill>
                <a:effectLst/>
                <a:latin typeface="+mn-lt"/>
                <a:ea typeface="+mn-ea"/>
                <a:cs typeface="+mn-cs"/>
              </a:rPr>
              <a:t>58.3</a:t>
            </a:r>
            <a:r>
              <a:rPr kumimoji="1" lang="ja-JP" altLang="ja-JP" sz="1200" kern="1200" dirty="0">
                <a:solidFill>
                  <a:schemeClr val="tx1"/>
                </a:solidFill>
                <a:effectLst/>
                <a:latin typeface="+mn-lt"/>
                <a:ea typeface="+mn-ea"/>
                <a:cs typeface="+mn-cs"/>
              </a:rPr>
              <a:t>％でした。</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年よりは下がりましたが、まだ高い割合を占めています。</a:t>
            </a:r>
          </a:p>
          <a:p>
            <a:r>
              <a:rPr kumimoji="1" lang="ja-JP" altLang="ja-JP" sz="1200" kern="1200" dirty="0">
                <a:solidFill>
                  <a:schemeClr val="tx1"/>
                </a:solidFill>
                <a:effectLst/>
                <a:latin typeface="+mn-lt"/>
                <a:ea typeface="+mn-ea"/>
                <a:cs typeface="+mn-cs"/>
              </a:rPr>
              <a:t>近年は、再犯をいかに防止するかが大きな課題となっています。そのためには、刑務所内での改善指導なども重要ですが、出所後の生活が安定することが、とても大切です。仕事や住まいなどの生活の基盤は不可欠ですが、それだけではなく、社会の中に人とのつながりをつくり「居場所」をつくること、困ったときには相談し、頼ることができる人や場所があることが必要なのです。</a:t>
            </a: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23</a:t>
            </a:fld>
            <a:endParaRPr kumimoji="1" lang="ja-JP" altLang="en-US"/>
          </a:p>
        </p:txBody>
      </p:sp>
    </p:spTree>
    <p:extLst>
      <p:ext uri="{BB962C8B-B14F-4D97-AF65-F5344CB8AC3E}">
        <p14:creationId xmlns:p14="http://schemas.microsoft.com/office/powerpoint/2010/main" val="379579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24</a:t>
            </a:fld>
            <a:endParaRPr kumimoji="1" lang="ja-JP" altLang="en-US"/>
          </a:p>
        </p:txBody>
      </p:sp>
    </p:spTree>
    <p:extLst>
      <p:ext uri="{BB962C8B-B14F-4D97-AF65-F5344CB8AC3E}">
        <p14:creationId xmlns:p14="http://schemas.microsoft.com/office/powerpoint/2010/main" val="154271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Ｑ６　作業報奨金は月平均で約</a:t>
            </a:r>
            <a:r>
              <a:rPr kumimoji="1" lang="en-US" altLang="ja-JP" sz="1200" b="1" kern="1200" dirty="0">
                <a:solidFill>
                  <a:schemeClr val="tx1"/>
                </a:solidFill>
                <a:effectLst/>
                <a:latin typeface="+mn-lt"/>
                <a:ea typeface="+mn-ea"/>
                <a:cs typeface="+mn-cs"/>
              </a:rPr>
              <a:t>4,000</a:t>
            </a:r>
            <a:r>
              <a:rPr kumimoji="1" lang="ja-JP" altLang="ja-JP" sz="1200" b="1" kern="1200" dirty="0">
                <a:solidFill>
                  <a:schemeClr val="tx1"/>
                </a:solidFill>
                <a:effectLst/>
                <a:latin typeface="+mn-lt"/>
                <a:ea typeface="+mn-ea"/>
                <a:cs typeface="+mn-cs"/>
              </a:rPr>
              <a:t>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受刑者が行う刑務作業に対する報奨金は、</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年は月平均で</a:t>
            </a:r>
            <a:r>
              <a:rPr kumimoji="1" lang="en-US" altLang="ja-JP" sz="1200" kern="1200" dirty="0">
                <a:solidFill>
                  <a:schemeClr val="tx1"/>
                </a:solidFill>
                <a:effectLst/>
                <a:latin typeface="+mn-lt"/>
                <a:ea typeface="+mn-ea"/>
                <a:cs typeface="+mn-cs"/>
              </a:rPr>
              <a:t>4,260</a:t>
            </a:r>
            <a:r>
              <a:rPr kumimoji="1" lang="ja-JP" altLang="ja-JP" sz="1200" kern="1200" dirty="0">
                <a:solidFill>
                  <a:schemeClr val="tx1"/>
                </a:solidFill>
                <a:effectLst/>
                <a:latin typeface="+mn-lt"/>
                <a:ea typeface="+mn-ea"/>
                <a:cs typeface="+mn-cs"/>
              </a:rPr>
              <a:t>円でした。刑期が１年間とした場合、一切使用しなければ、およそ５万円程度が手元に残るくらいの金額です。作業（職御訓練も作業の一種です）を行えば、報奨金は必ず支給されなければなりませんが、一般社会での労働とは違い、作業に対する対価ではありません。作業報奨金の支給には、釈放後の当面の生活資金を確保する、社会復帰に役立てるという意味もあるため、受刑中の作業報奨金の使用には制約があります。自弁品の購入などにあてる例が多いと思われますが、なかには事件の被害者への弁償にあてる人もいます。作業報奨金については様々な意見があります。あなたはどう思いますが？　</a:t>
            </a: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25</a:t>
            </a:fld>
            <a:endParaRPr kumimoji="1" lang="ja-JP" altLang="en-US"/>
          </a:p>
        </p:txBody>
      </p:sp>
    </p:spTree>
    <p:extLst>
      <p:ext uri="{BB962C8B-B14F-4D97-AF65-F5344CB8AC3E}">
        <p14:creationId xmlns:p14="http://schemas.microsoft.com/office/powerpoint/2010/main" val="54560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27</a:t>
            </a:fld>
            <a:endParaRPr kumimoji="1" lang="ja-JP" altLang="en-US"/>
          </a:p>
        </p:txBody>
      </p:sp>
    </p:spTree>
    <p:extLst>
      <p:ext uri="{BB962C8B-B14F-4D97-AF65-F5344CB8AC3E}">
        <p14:creationId xmlns:p14="http://schemas.microsoft.com/office/powerpoint/2010/main" val="4128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28</a:t>
            </a:fld>
            <a:endParaRPr kumimoji="1" lang="ja-JP" altLang="en-US"/>
          </a:p>
        </p:txBody>
      </p:sp>
    </p:spTree>
    <p:extLst>
      <p:ext uri="{BB962C8B-B14F-4D97-AF65-F5344CB8AC3E}">
        <p14:creationId xmlns:p14="http://schemas.microsoft.com/office/powerpoint/2010/main" val="238048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１．グループワーク１　写真を読み解く（</a:t>
            </a:r>
            <a:r>
              <a:rPr kumimoji="1" lang="en-US" altLang="ja-JP" dirty="0"/>
              <a:t>10</a:t>
            </a:r>
            <a:r>
              <a:rPr kumimoji="1" lang="ja-JP" altLang="en-US" dirty="0"/>
              <a:t>分）</a:t>
            </a:r>
            <a:endParaRPr kumimoji="1" lang="en-US" altLang="ja-JP" dirty="0"/>
          </a:p>
          <a:p>
            <a:r>
              <a:rPr kumimoji="1" lang="ja-JP" altLang="en-US" dirty="0"/>
              <a:t>２．全体発表　</a:t>
            </a:r>
            <a:r>
              <a:rPr kumimoji="1" lang="en-US" altLang="ja-JP" dirty="0"/>
              <a:t>2</a:t>
            </a:r>
            <a:r>
              <a:rPr kumimoji="1" lang="ja-JP" altLang="en-US" dirty="0"/>
              <a:t>分</a:t>
            </a:r>
            <a:r>
              <a:rPr kumimoji="1" lang="en-US" altLang="ja-JP" dirty="0"/>
              <a:t>×3</a:t>
            </a:r>
            <a:r>
              <a:rPr kumimoji="1" lang="ja-JP" altLang="en-US" dirty="0"/>
              <a:t>グループ（</a:t>
            </a:r>
            <a:r>
              <a:rPr kumimoji="1" lang="en-US" altLang="ja-JP" dirty="0"/>
              <a:t>6</a:t>
            </a:r>
            <a:r>
              <a:rPr kumimoji="1" lang="ja-JP" altLang="en-US" dirty="0"/>
              <a:t>分）</a:t>
            </a:r>
            <a:endParaRPr kumimoji="1" lang="en-US" altLang="ja-JP" dirty="0"/>
          </a:p>
          <a:p>
            <a:r>
              <a:rPr kumimoji="1" lang="ja-JP" altLang="en-US" dirty="0"/>
              <a:t>３．グループワーク２　解説を読む（</a:t>
            </a:r>
            <a:r>
              <a:rPr kumimoji="1" lang="en-US" altLang="ja-JP" dirty="0"/>
              <a:t>10</a:t>
            </a:r>
            <a:r>
              <a:rPr kumimoji="1" lang="ja-JP" altLang="en-US" dirty="0"/>
              <a:t>分）</a:t>
            </a:r>
            <a:endParaRPr kumimoji="1" lang="en-US" altLang="ja-JP" dirty="0"/>
          </a:p>
          <a:p>
            <a:r>
              <a:rPr kumimoji="1" lang="ja-JP" altLang="en-US" dirty="0"/>
              <a:t>４．全体発表　</a:t>
            </a:r>
            <a:r>
              <a:rPr kumimoji="1" lang="en-US" altLang="ja-JP" dirty="0"/>
              <a:t>3</a:t>
            </a:r>
            <a:r>
              <a:rPr kumimoji="1" lang="ja-JP" altLang="en-US" dirty="0"/>
              <a:t>分</a:t>
            </a:r>
            <a:r>
              <a:rPr kumimoji="1" lang="en-US" altLang="ja-JP" dirty="0"/>
              <a:t>×3</a:t>
            </a:r>
            <a:r>
              <a:rPr kumimoji="1" lang="ja-JP" altLang="en-US" dirty="0"/>
              <a:t>グループ（</a:t>
            </a:r>
            <a:r>
              <a:rPr kumimoji="1" lang="en-US" altLang="ja-JP" dirty="0"/>
              <a:t>10</a:t>
            </a:r>
            <a:r>
              <a:rPr kumimoji="1" lang="ja-JP" altLang="en-US" dirty="0"/>
              <a:t>分）</a:t>
            </a:r>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8</a:t>
            </a:fld>
            <a:endParaRPr kumimoji="1" lang="ja-JP" altLang="en-US"/>
          </a:p>
        </p:txBody>
      </p:sp>
    </p:spTree>
    <p:extLst>
      <p:ext uri="{BB962C8B-B14F-4D97-AF65-F5344CB8AC3E}">
        <p14:creationId xmlns:p14="http://schemas.microsoft.com/office/powerpoint/2010/main" val="4014238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29</a:t>
            </a:fld>
            <a:endParaRPr kumimoji="1" lang="ja-JP" altLang="en-US"/>
          </a:p>
        </p:txBody>
      </p:sp>
    </p:spTree>
    <p:extLst>
      <p:ext uri="{BB962C8B-B14F-4D97-AF65-F5344CB8AC3E}">
        <p14:creationId xmlns:p14="http://schemas.microsoft.com/office/powerpoint/2010/main" val="2594240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31</a:t>
            </a:fld>
            <a:endParaRPr kumimoji="1" lang="ja-JP" altLang="en-US"/>
          </a:p>
        </p:txBody>
      </p:sp>
    </p:spTree>
    <p:extLst>
      <p:ext uri="{BB962C8B-B14F-4D97-AF65-F5344CB8AC3E}">
        <p14:creationId xmlns:p14="http://schemas.microsoft.com/office/powerpoint/2010/main" val="217851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１．グループワーク１　写真を読み解く（</a:t>
            </a:r>
            <a:r>
              <a:rPr kumimoji="1" lang="en-US" altLang="ja-JP" dirty="0"/>
              <a:t>10</a:t>
            </a:r>
            <a:r>
              <a:rPr kumimoji="1" lang="ja-JP" altLang="en-US" dirty="0"/>
              <a:t>分）</a:t>
            </a:r>
            <a:endParaRPr kumimoji="1" lang="en-US" altLang="ja-JP" dirty="0"/>
          </a:p>
          <a:p>
            <a:r>
              <a:rPr kumimoji="1" lang="ja-JP" altLang="en-US" dirty="0"/>
              <a:t>２．全体発表　</a:t>
            </a:r>
            <a:r>
              <a:rPr kumimoji="1" lang="en-US" altLang="ja-JP" dirty="0"/>
              <a:t>2</a:t>
            </a:r>
            <a:r>
              <a:rPr kumimoji="1" lang="ja-JP" altLang="en-US" dirty="0"/>
              <a:t>分</a:t>
            </a:r>
            <a:r>
              <a:rPr kumimoji="1" lang="en-US" altLang="ja-JP" dirty="0"/>
              <a:t>×3</a:t>
            </a:r>
            <a:r>
              <a:rPr kumimoji="1" lang="ja-JP" altLang="en-US" dirty="0"/>
              <a:t>グループ（</a:t>
            </a:r>
            <a:r>
              <a:rPr kumimoji="1" lang="en-US" altLang="ja-JP" dirty="0"/>
              <a:t>6</a:t>
            </a:r>
            <a:r>
              <a:rPr kumimoji="1" lang="ja-JP" altLang="en-US" dirty="0"/>
              <a:t>分）</a:t>
            </a:r>
            <a:endParaRPr kumimoji="1" lang="en-US" altLang="ja-JP" dirty="0"/>
          </a:p>
          <a:p>
            <a:r>
              <a:rPr kumimoji="1" lang="ja-JP" altLang="en-US" dirty="0"/>
              <a:t>３．グループワーク２　解説を読む（</a:t>
            </a:r>
            <a:r>
              <a:rPr kumimoji="1" lang="en-US" altLang="ja-JP" dirty="0"/>
              <a:t>10</a:t>
            </a:r>
            <a:r>
              <a:rPr kumimoji="1" lang="ja-JP" altLang="en-US" dirty="0"/>
              <a:t>分）</a:t>
            </a:r>
            <a:endParaRPr kumimoji="1" lang="en-US" altLang="ja-JP" dirty="0"/>
          </a:p>
          <a:p>
            <a:r>
              <a:rPr kumimoji="1" lang="ja-JP" altLang="en-US" dirty="0"/>
              <a:t>４．全体発表　</a:t>
            </a:r>
            <a:r>
              <a:rPr kumimoji="1" lang="en-US" altLang="ja-JP" dirty="0"/>
              <a:t>3</a:t>
            </a:r>
            <a:r>
              <a:rPr kumimoji="1" lang="ja-JP" altLang="en-US" dirty="0"/>
              <a:t>分</a:t>
            </a:r>
            <a:r>
              <a:rPr kumimoji="1" lang="en-US" altLang="ja-JP" dirty="0"/>
              <a:t>×3</a:t>
            </a:r>
            <a:r>
              <a:rPr kumimoji="1" lang="ja-JP" altLang="en-US" dirty="0"/>
              <a:t>グループ（</a:t>
            </a:r>
            <a:r>
              <a:rPr kumimoji="1" lang="en-US" altLang="ja-JP" dirty="0"/>
              <a:t>10</a:t>
            </a:r>
            <a:r>
              <a:rPr kumimoji="1" lang="ja-JP" altLang="en-US" dirty="0"/>
              <a:t>分）</a:t>
            </a:r>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9</a:t>
            </a:fld>
            <a:endParaRPr kumimoji="1" lang="ja-JP" altLang="en-US"/>
          </a:p>
        </p:txBody>
      </p:sp>
    </p:spTree>
    <p:extLst>
      <p:ext uri="{BB962C8B-B14F-4D97-AF65-F5344CB8AC3E}">
        <p14:creationId xmlns:p14="http://schemas.microsoft.com/office/powerpoint/2010/main" val="426775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１．グループワーク１　写真を読み解く（</a:t>
            </a:r>
            <a:r>
              <a:rPr kumimoji="1" lang="en-US" altLang="ja-JP" dirty="0"/>
              <a:t>10</a:t>
            </a:r>
            <a:r>
              <a:rPr kumimoji="1" lang="ja-JP" altLang="en-US" dirty="0"/>
              <a:t>分）</a:t>
            </a:r>
            <a:endParaRPr kumimoji="1" lang="en-US" altLang="ja-JP" dirty="0"/>
          </a:p>
          <a:p>
            <a:r>
              <a:rPr kumimoji="1" lang="ja-JP" altLang="en-US" dirty="0"/>
              <a:t>２．全体発表　</a:t>
            </a:r>
            <a:r>
              <a:rPr kumimoji="1" lang="en-US" altLang="ja-JP" dirty="0"/>
              <a:t>2</a:t>
            </a:r>
            <a:r>
              <a:rPr kumimoji="1" lang="ja-JP" altLang="en-US" dirty="0"/>
              <a:t>分</a:t>
            </a:r>
            <a:r>
              <a:rPr kumimoji="1" lang="en-US" altLang="ja-JP" dirty="0"/>
              <a:t>×3</a:t>
            </a:r>
            <a:r>
              <a:rPr kumimoji="1" lang="ja-JP" altLang="en-US" dirty="0"/>
              <a:t>グループ（</a:t>
            </a:r>
            <a:r>
              <a:rPr kumimoji="1" lang="en-US" altLang="ja-JP" dirty="0"/>
              <a:t>6</a:t>
            </a:r>
            <a:r>
              <a:rPr kumimoji="1" lang="ja-JP" altLang="en-US" dirty="0"/>
              <a:t>分）</a:t>
            </a:r>
            <a:endParaRPr kumimoji="1" lang="en-US" altLang="ja-JP" dirty="0"/>
          </a:p>
          <a:p>
            <a:r>
              <a:rPr kumimoji="1" lang="ja-JP" altLang="en-US" dirty="0"/>
              <a:t>３．グループワーク２　解説を読む（</a:t>
            </a:r>
            <a:r>
              <a:rPr kumimoji="1" lang="en-US" altLang="ja-JP" dirty="0"/>
              <a:t>10</a:t>
            </a:r>
            <a:r>
              <a:rPr kumimoji="1" lang="ja-JP" altLang="en-US" dirty="0"/>
              <a:t>分）</a:t>
            </a:r>
            <a:endParaRPr kumimoji="1" lang="en-US" altLang="ja-JP" dirty="0"/>
          </a:p>
          <a:p>
            <a:r>
              <a:rPr kumimoji="1" lang="ja-JP" altLang="en-US" dirty="0"/>
              <a:t>４．全体発表　</a:t>
            </a:r>
            <a:r>
              <a:rPr kumimoji="1" lang="en-US" altLang="ja-JP" dirty="0"/>
              <a:t>3</a:t>
            </a:r>
            <a:r>
              <a:rPr kumimoji="1" lang="ja-JP" altLang="en-US" dirty="0"/>
              <a:t>分</a:t>
            </a:r>
            <a:r>
              <a:rPr kumimoji="1" lang="en-US" altLang="ja-JP" dirty="0"/>
              <a:t>×3</a:t>
            </a:r>
            <a:r>
              <a:rPr kumimoji="1" lang="ja-JP" altLang="en-US" dirty="0"/>
              <a:t>グループ（</a:t>
            </a:r>
            <a:r>
              <a:rPr kumimoji="1" lang="en-US" altLang="ja-JP" dirty="0"/>
              <a:t>10</a:t>
            </a:r>
            <a:r>
              <a:rPr kumimoji="1" lang="ja-JP" altLang="en-US" dirty="0"/>
              <a:t>分）</a:t>
            </a:r>
            <a:endParaRPr kumimoji="1" lang="en-US" altLang="ja-JP"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10</a:t>
            </a:fld>
            <a:endParaRPr kumimoji="1" lang="ja-JP" altLang="en-US"/>
          </a:p>
        </p:txBody>
      </p:sp>
    </p:spTree>
    <p:extLst>
      <p:ext uri="{BB962C8B-B14F-4D97-AF65-F5344CB8AC3E}">
        <p14:creationId xmlns:p14="http://schemas.microsoft.com/office/powerpoint/2010/main" val="152690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12</a:t>
            </a:fld>
            <a:endParaRPr kumimoji="1" lang="ja-JP" altLang="en-US"/>
          </a:p>
        </p:txBody>
      </p:sp>
    </p:spTree>
    <p:extLst>
      <p:ext uri="{BB962C8B-B14F-4D97-AF65-F5344CB8AC3E}">
        <p14:creationId xmlns:p14="http://schemas.microsoft.com/office/powerpoint/2010/main" val="69895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14</a:t>
            </a:fld>
            <a:endParaRPr kumimoji="1" lang="ja-JP" altLang="en-US"/>
          </a:p>
        </p:txBody>
      </p:sp>
    </p:spTree>
    <p:extLst>
      <p:ext uri="{BB962C8B-B14F-4D97-AF65-F5344CB8AC3E}">
        <p14:creationId xmlns:p14="http://schemas.microsoft.com/office/powerpoint/2010/main" val="168902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Ｑ１　犯罪の認知件数は減っている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刑法犯の認知件数の減少（</a:t>
            </a:r>
            <a:r>
              <a:rPr kumimoji="1" lang="en-US" altLang="ja-JP" sz="1200" kern="1200" dirty="0">
                <a:solidFill>
                  <a:schemeClr val="tx1"/>
                </a:solidFill>
                <a:effectLst/>
                <a:latin typeface="+mn-lt"/>
                <a:ea typeface="+mn-ea"/>
                <a:cs typeface="+mn-cs"/>
              </a:rPr>
              <a:t>2003</a:t>
            </a:r>
            <a:r>
              <a:rPr kumimoji="1" lang="ja-JP" altLang="ja-JP" sz="1200" kern="1200" dirty="0">
                <a:solidFill>
                  <a:schemeClr val="tx1"/>
                </a:solidFill>
                <a:effectLst/>
                <a:latin typeface="+mn-lt"/>
                <a:ea typeface="+mn-ea"/>
                <a:cs typeface="+mn-cs"/>
              </a:rPr>
              <a:t>年に減少に転じて以降、</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年連続で減少しており、</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年以降は戦後最少を毎年更新中）に伴い、入所受刑者の人員も</a:t>
            </a:r>
            <a:r>
              <a:rPr kumimoji="1" lang="en-US" altLang="ja-JP" sz="1200" kern="1200" dirty="0">
                <a:solidFill>
                  <a:schemeClr val="tx1"/>
                </a:solidFill>
                <a:effectLst/>
                <a:latin typeface="+mn-lt"/>
                <a:ea typeface="+mn-ea"/>
                <a:cs typeface="+mn-cs"/>
              </a:rPr>
              <a:t>2007</a:t>
            </a:r>
            <a:r>
              <a:rPr kumimoji="1" lang="ja-JP" altLang="ja-JP" sz="1200" kern="1200" dirty="0">
                <a:solidFill>
                  <a:schemeClr val="tx1"/>
                </a:solidFill>
                <a:effectLst/>
                <a:latin typeface="+mn-lt"/>
                <a:ea typeface="+mn-ea"/>
                <a:cs typeface="+mn-cs"/>
              </a:rPr>
              <a:t>年から減少し続け、</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年には１万</a:t>
            </a:r>
            <a:r>
              <a:rPr kumimoji="1" lang="en-US" altLang="ja-JP" sz="1200" kern="1200" dirty="0">
                <a:solidFill>
                  <a:schemeClr val="tx1"/>
                </a:solidFill>
                <a:effectLst/>
                <a:latin typeface="+mn-lt"/>
                <a:ea typeface="+mn-ea"/>
                <a:cs typeface="+mn-cs"/>
              </a:rPr>
              <a:t>7,464</a:t>
            </a:r>
            <a:r>
              <a:rPr kumimoji="1" lang="ja-JP" altLang="ja-JP" sz="1200" kern="1200" dirty="0">
                <a:solidFill>
                  <a:schemeClr val="tx1"/>
                </a:solidFill>
                <a:effectLst/>
                <a:latin typeface="+mn-lt"/>
                <a:ea typeface="+mn-ea"/>
                <a:cs typeface="+mn-cs"/>
              </a:rPr>
              <a:t>人（前年比</a:t>
            </a:r>
            <a:r>
              <a:rPr kumimoji="1" lang="en-US" altLang="ja-JP" sz="1200" kern="1200" dirty="0">
                <a:solidFill>
                  <a:schemeClr val="tx1"/>
                </a:solidFill>
                <a:effectLst/>
                <a:latin typeface="+mn-lt"/>
                <a:ea typeface="+mn-ea"/>
                <a:cs typeface="+mn-cs"/>
              </a:rPr>
              <a:t>4.4</a:t>
            </a:r>
            <a:r>
              <a:rPr kumimoji="1" lang="ja-JP" altLang="ja-JP" sz="1200" kern="1200" dirty="0">
                <a:solidFill>
                  <a:schemeClr val="tx1"/>
                </a:solidFill>
                <a:effectLst/>
                <a:latin typeface="+mn-lt"/>
                <a:ea typeface="+mn-ea"/>
                <a:cs typeface="+mn-cs"/>
              </a:rPr>
              <a:t>％減）と戦後最少を更新しました。そのため、刑事施設全体の収容定員が８万</a:t>
            </a:r>
            <a:r>
              <a:rPr kumimoji="1" lang="en-US" altLang="ja-JP" sz="1200" kern="1200" dirty="0">
                <a:solidFill>
                  <a:schemeClr val="tx1"/>
                </a:solidFill>
                <a:effectLst/>
                <a:latin typeface="+mn-lt"/>
                <a:ea typeface="+mn-ea"/>
                <a:cs typeface="+mn-cs"/>
              </a:rPr>
              <a:t>7,825</a:t>
            </a:r>
            <a:r>
              <a:rPr kumimoji="1" lang="ja-JP" altLang="ja-JP" sz="1200" kern="1200" dirty="0">
                <a:solidFill>
                  <a:schemeClr val="tx1"/>
                </a:solidFill>
                <a:effectLst/>
                <a:latin typeface="+mn-lt"/>
                <a:ea typeface="+mn-ea"/>
                <a:cs typeface="+mn-cs"/>
              </a:rPr>
              <a:t>人のところ、収容人員は４万</a:t>
            </a:r>
            <a:r>
              <a:rPr kumimoji="1" lang="en-US" altLang="ja-JP" sz="1200" kern="1200" dirty="0">
                <a:solidFill>
                  <a:schemeClr val="tx1"/>
                </a:solidFill>
                <a:effectLst/>
                <a:latin typeface="+mn-lt"/>
                <a:ea typeface="+mn-ea"/>
                <a:cs typeface="+mn-cs"/>
              </a:rPr>
              <a:t>8,429</a:t>
            </a:r>
            <a:r>
              <a:rPr kumimoji="1" lang="ja-JP" altLang="ja-JP" sz="1200" kern="1200" dirty="0">
                <a:solidFill>
                  <a:schemeClr val="tx1"/>
                </a:solidFill>
                <a:effectLst/>
                <a:latin typeface="+mn-lt"/>
                <a:ea typeface="+mn-ea"/>
                <a:cs typeface="+mn-cs"/>
              </a:rPr>
              <a:t>人と、収容率は</a:t>
            </a:r>
            <a:r>
              <a:rPr kumimoji="1" lang="en-US" altLang="ja-JP" sz="1200" kern="1200" dirty="0">
                <a:solidFill>
                  <a:schemeClr val="tx1"/>
                </a:solidFill>
                <a:effectLst/>
                <a:latin typeface="+mn-lt"/>
                <a:ea typeface="+mn-ea"/>
                <a:cs typeface="+mn-cs"/>
              </a:rPr>
              <a:t>55.1</a:t>
            </a:r>
            <a:r>
              <a:rPr kumimoji="1" lang="ja-JP" altLang="ja-JP" sz="1200" kern="1200" dirty="0">
                <a:solidFill>
                  <a:schemeClr val="tx1"/>
                </a:solidFill>
                <a:effectLst/>
                <a:latin typeface="+mn-lt"/>
                <a:ea typeface="+mn-ea"/>
                <a:cs typeface="+mn-cs"/>
              </a:rPr>
              <a:t>％でした。</a:t>
            </a:r>
            <a:r>
              <a:rPr kumimoji="1" lang="en-US" altLang="ja-JP" sz="1200" kern="1200" baseline="30000" dirty="0">
                <a:solidFill>
                  <a:schemeClr val="tx1"/>
                </a:solidFill>
                <a:effectLst/>
                <a:latin typeface="+mn-lt"/>
                <a:ea typeface="+mn-ea"/>
                <a:cs typeface="+mn-cs"/>
              </a:rPr>
              <a:t>*1</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一方で、内閣府が実施した「治安に関する世論調査」（平成</a:t>
            </a:r>
            <a:r>
              <a:rPr kumimoji="1" lang="en-US" altLang="ja-JP" sz="1200" kern="1200" dirty="0">
                <a:solidFill>
                  <a:schemeClr val="tx1"/>
                </a:solidFill>
                <a:effectLst/>
                <a:latin typeface="+mn-lt"/>
                <a:ea typeface="+mn-ea"/>
                <a:cs typeface="+mn-cs"/>
              </a:rPr>
              <a:t>29</a:t>
            </a:r>
            <a:r>
              <a:rPr kumimoji="1" lang="ja-JP" altLang="ja-JP" sz="1200" kern="1200" dirty="0">
                <a:solidFill>
                  <a:schemeClr val="tx1"/>
                </a:solidFill>
                <a:effectLst/>
                <a:latin typeface="+mn-lt"/>
                <a:ea typeface="+mn-ea"/>
                <a:cs typeface="+mn-cs"/>
              </a:rPr>
              <a:t>年）</a:t>
            </a:r>
            <a:r>
              <a:rPr kumimoji="1" lang="en-US" altLang="ja-JP" sz="1200" u="sng" kern="1200" baseline="300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をみると、最近の治安に関する認識は「よくなったと思う」が</a:t>
            </a:r>
            <a:r>
              <a:rPr kumimoji="1" lang="en-US" altLang="ja-JP" sz="1200" kern="1200" dirty="0">
                <a:solidFill>
                  <a:schemeClr val="tx1"/>
                </a:solidFill>
                <a:effectLst/>
                <a:latin typeface="+mn-lt"/>
                <a:ea typeface="+mn-ea"/>
                <a:cs typeface="+mn-cs"/>
              </a:rPr>
              <a:t>35.5</a:t>
            </a:r>
            <a:r>
              <a:rPr kumimoji="1" lang="ja-JP" altLang="ja-JP" sz="1200" kern="1200" dirty="0">
                <a:solidFill>
                  <a:schemeClr val="tx1"/>
                </a:solidFill>
                <a:effectLst/>
                <a:latin typeface="+mn-lt"/>
                <a:ea typeface="+mn-ea"/>
                <a:cs typeface="+mn-cs"/>
              </a:rPr>
              <a:t>％、「悪くなったと思う」が</a:t>
            </a:r>
            <a:r>
              <a:rPr kumimoji="1" lang="en-US" altLang="ja-JP" sz="1200" kern="1200" dirty="0">
                <a:solidFill>
                  <a:schemeClr val="tx1"/>
                </a:solidFill>
                <a:effectLst/>
                <a:latin typeface="+mn-lt"/>
                <a:ea typeface="+mn-ea"/>
                <a:cs typeface="+mn-cs"/>
              </a:rPr>
              <a:t>60.8</a:t>
            </a:r>
            <a:r>
              <a:rPr kumimoji="1" lang="ja-JP" altLang="ja-JP" sz="1200" kern="1200" dirty="0">
                <a:solidFill>
                  <a:schemeClr val="tx1"/>
                </a:solidFill>
                <a:effectLst/>
                <a:latin typeface="+mn-lt"/>
                <a:ea typeface="+mn-ea"/>
                <a:cs typeface="+mn-cs"/>
              </a:rPr>
              <a:t>％と「体感治安」は悪いという結果が出ています。一般の人々は、犯罪や治安に関する情報をマスコミから得ており、凶悪事件が発生すると、全国のどこで起きた事件でも、大きくかつ詳細に報道されることなどが原因として指摘されています</a:t>
            </a:r>
            <a:r>
              <a:rPr kumimoji="1" lang="en-US" altLang="ja-JP" sz="1200" kern="1200" baseline="30000" dirty="0">
                <a:solidFill>
                  <a:schemeClr val="tx1"/>
                </a:solidFill>
                <a:effectLst/>
                <a:latin typeface="+mn-lt"/>
                <a:ea typeface="+mn-ea"/>
                <a:cs typeface="+mn-cs"/>
              </a:rPr>
              <a:t>*3</a:t>
            </a:r>
            <a:r>
              <a:rPr kumimoji="1" lang="ja-JP" altLang="ja-JP" sz="1200" kern="1200" dirty="0" err="1">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出典：令和</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年版 犯罪白書（法務省）</a:t>
            </a:r>
            <a:r>
              <a:rPr kumimoji="1" lang="en-US" altLang="ja-JP" sz="1200" kern="1200" dirty="0">
                <a:solidFill>
                  <a:schemeClr val="tx1"/>
                </a:solidFill>
                <a:effectLst/>
                <a:latin typeface="+mn-lt"/>
                <a:ea typeface="+mn-ea"/>
                <a:cs typeface="+mn-cs"/>
              </a:rPr>
              <a:t>http://www.moj.go.jp/content/001338445.pdf</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出典：「治安に関する世論調査」</a:t>
            </a:r>
            <a:r>
              <a:rPr kumimoji="1" lang="en-US" altLang="ja-JP" sz="1200" kern="1200" dirty="0">
                <a:solidFill>
                  <a:schemeClr val="tx1"/>
                </a:solidFill>
                <a:effectLst/>
                <a:latin typeface="+mn-lt"/>
                <a:ea typeface="+mn-ea"/>
                <a:cs typeface="+mn-cs"/>
              </a:rPr>
              <a:t>https://survey.gov-online.go.jp/tokubetu/h29/h29-chian.pdf</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3 </a:t>
            </a:r>
            <a:r>
              <a:rPr kumimoji="1" lang="ja-JP" altLang="ja-JP" sz="1200" kern="1200" dirty="0">
                <a:solidFill>
                  <a:schemeClr val="tx1"/>
                </a:solidFill>
                <a:effectLst/>
                <a:latin typeface="+mn-lt"/>
                <a:ea typeface="+mn-ea"/>
                <a:cs typeface="+mn-cs"/>
              </a:rPr>
              <a:t>日本犯罪社会学会編『グローバル化する厳罰化とポピュリズム』（現代人文社）</a:t>
            </a:r>
            <a:r>
              <a:rPr kumimoji="1" lang="en-US" altLang="ja-JP" sz="1200" kern="1200" dirty="0">
                <a:solidFill>
                  <a:schemeClr val="tx1"/>
                </a:solidFill>
                <a:effectLst/>
                <a:latin typeface="+mn-lt"/>
                <a:ea typeface="+mn-ea"/>
                <a:cs typeface="+mn-cs"/>
              </a:rPr>
              <a:t>95</a:t>
            </a:r>
            <a:r>
              <a:rPr kumimoji="1" lang="ja-JP" altLang="ja-JP" sz="1200" kern="1200" dirty="0">
                <a:solidFill>
                  <a:schemeClr val="tx1"/>
                </a:solidFill>
                <a:effectLst/>
                <a:latin typeface="+mn-lt"/>
                <a:ea typeface="+mn-ea"/>
                <a:cs typeface="+mn-cs"/>
              </a:rPr>
              <a:t>頁参照。</a:t>
            </a: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15</a:t>
            </a:fld>
            <a:endParaRPr kumimoji="1" lang="ja-JP" altLang="en-US"/>
          </a:p>
        </p:txBody>
      </p:sp>
    </p:spTree>
    <p:extLst>
      <p:ext uri="{BB962C8B-B14F-4D97-AF65-F5344CB8AC3E}">
        <p14:creationId xmlns:p14="http://schemas.microsoft.com/office/powerpoint/2010/main" val="243177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16</a:t>
            </a:fld>
            <a:endParaRPr kumimoji="1" lang="ja-JP" altLang="en-US"/>
          </a:p>
        </p:txBody>
      </p:sp>
    </p:spTree>
    <p:extLst>
      <p:ext uri="{BB962C8B-B14F-4D97-AF65-F5344CB8AC3E}">
        <p14:creationId xmlns:p14="http://schemas.microsoft.com/office/powerpoint/2010/main" val="176479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Ｑ２　裁判で有罪となった人のうち、いわゆる「刑務所」に収容されるのは</a:t>
            </a:r>
            <a:r>
              <a:rPr kumimoji="1" lang="en-US" altLang="ja-JP" sz="1200" b="1" kern="1200" dirty="0">
                <a:solidFill>
                  <a:schemeClr val="tx1"/>
                </a:solidFill>
                <a:effectLst/>
                <a:latin typeface="+mn-lt"/>
                <a:ea typeface="+mn-ea"/>
                <a:cs typeface="+mn-cs"/>
              </a:rPr>
              <a:t>10</a:t>
            </a:r>
            <a:r>
              <a:rPr kumimoji="1" lang="ja-JP" altLang="ja-JP" sz="1200" b="1" kern="1200" dirty="0">
                <a:solidFill>
                  <a:schemeClr val="tx1"/>
                </a:solidFill>
                <a:effectLst/>
                <a:latin typeface="+mn-lt"/>
                <a:ea typeface="+mn-ea"/>
                <a:cs typeface="+mn-cs"/>
              </a:rPr>
              <a:t>％以下</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年は、裁判で有罪が確定した人のうち、懲役・禁錮の実刑（実際に刑の執行を受ける）となった人は、約７％でした。人口比でみると、新たに刑務所に収容された人は人口</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万人あたり</a:t>
            </a:r>
            <a:r>
              <a:rPr kumimoji="1" lang="en-US" altLang="ja-JP" sz="1200" kern="1200" dirty="0">
                <a:solidFill>
                  <a:schemeClr val="tx1"/>
                </a:solidFill>
                <a:effectLst/>
                <a:latin typeface="+mn-lt"/>
                <a:ea typeface="+mn-ea"/>
                <a:cs typeface="+mn-cs"/>
              </a:rPr>
              <a:t>13.8</a:t>
            </a:r>
            <a:r>
              <a:rPr kumimoji="1" lang="ja-JP" altLang="ja-JP" sz="1200" kern="1200" dirty="0">
                <a:solidFill>
                  <a:schemeClr val="tx1"/>
                </a:solidFill>
                <a:effectLst/>
                <a:latin typeface="+mn-lt"/>
                <a:ea typeface="+mn-ea"/>
                <a:cs typeface="+mn-cs"/>
              </a:rPr>
              <a:t>人です</a:t>
            </a:r>
          </a:p>
          <a:p>
            <a:r>
              <a:rPr kumimoji="1" lang="ja-JP" altLang="ja-JP" sz="1200" kern="1200" dirty="0">
                <a:solidFill>
                  <a:schemeClr val="tx1"/>
                </a:solidFill>
                <a:effectLst/>
                <a:latin typeface="+mn-lt"/>
                <a:ea typeface="+mn-ea"/>
                <a:cs typeface="+mn-cs"/>
              </a:rPr>
              <a:t>「有罪＝刑務所」というイメージを持つ人もいるかもしれませんが、実際は、罰金刑を受ける人や、懲役・禁錮であっても刑の全部の執行を猶予される人が多く、刑務所に収容される人はごく一部です。</a:t>
            </a:r>
          </a:p>
        </p:txBody>
      </p:sp>
      <p:sp>
        <p:nvSpPr>
          <p:cNvPr id="4" name="スライド番号プレースホルダー 3"/>
          <p:cNvSpPr>
            <a:spLocks noGrp="1"/>
          </p:cNvSpPr>
          <p:nvPr>
            <p:ph type="sldNum" sz="quarter" idx="10"/>
          </p:nvPr>
        </p:nvSpPr>
        <p:spPr/>
        <p:txBody>
          <a:bodyPr/>
          <a:lstStyle/>
          <a:p>
            <a:fld id="{1AC5F9EC-4247-4759-9027-541C84F05637}" type="slidenum">
              <a:rPr kumimoji="1" lang="ja-JP" altLang="en-US" smtClean="0"/>
              <a:t>17</a:t>
            </a:fld>
            <a:endParaRPr kumimoji="1" lang="ja-JP" altLang="en-US"/>
          </a:p>
        </p:txBody>
      </p:sp>
    </p:spTree>
    <p:extLst>
      <p:ext uri="{BB962C8B-B14F-4D97-AF65-F5344CB8AC3E}">
        <p14:creationId xmlns:p14="http://schemas.microsoft.com/office/powerpoint/2010/main" val="405597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4A54E3-1549-47D2-897A-CE9081A848BE}" type="datetime1">
              <a:rPr lang="en-US" altLang="ja-JP" smtClean="0"/>
              <a:t>7/30/2021</a:t>
            </a:fld>
            <a:endParaRPr lang="en-US" dirty="0"/>
          </a:p>
        </p:txBody>
      </p:sp>
      <p:sp>
        <p:nvSpPr>
          <p:cNvPr id="5" name="Footer Placeholder 4"/>
          <p:cNvSpPr>
            <a:spLocks noGrp="1"/>
          </p:cNvSpPr>
          <p:nvPr>
            <p:ph type="ftr" sz="quarter" idx="11"/>
          </p:nvPr>
        </p:nvSpPr>
        <p:spPr/>
        <p:txBody>
          <a:bodyPr/>
          <a:lstStyle/>
          <a:p>
            <a:r>
              <a:rPr lang="en-US"/>
              <a:t>(c) CrimeInfo</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047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20E8B6-D9CA-4B23-A589-EE1E36D8524C}" type="datetime1">
              <a:rPr lang="en-US" altLang="ja-JP" smtClean="0"/>
              <a:t>7/30/2021</a:t>
            </a:fld>
            <a:endParaRPr lang="en-US" dirty="0"/>
          </a:p>
        </p:txBody>
      </p:sp>
      <p:sp>
        <p:nvSpPr>
          <p:cNvPr id="6" name="Footer Placeholder 5"/>
          <p:cNvSpPr>
            <a:spLocks noGrp="1"/>
          </p:cNvSpPr>
          <p:nvPr>
            <p:ph type="ftr" sz="quarter" idx="11"/>
          </p:nvPr>
        </p:nvSpPr>
        <p:spPr/>
        <p:txBody>
          <a:bodyPr/>
          <a:lstStyle/>
          <a:p>
            <a:r>
              <a:rPr lang="en-US"/>
              <a:t>(c) CrimeInfo</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586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9672B5-CF70-4071-AE91-4993E87E5513}" type="datetime1">
              <a:rPr lang="en-US" altLang="ja-JP" smtClean="0"/>
              <a:t>7/30/2021</a:t>
            </a:fld>
            <a:endParaRPr lang="en-US" dirty="0"/>
          </a:p>
        </p:txBody>
      </p:sp>
      <p:sp>
        <p:nvSpPr>
          <p:cNvPr id="5" name="Footer Placeholder 4"/>
          <p:cNvSpPr>
            <a:spLocks noGrp="1"/>
          </p:cNvSpPr>
          <p:nvPr>
            <p:ph type="ftr" sz="quarter" idx="11"/>
          </p:nvPr>
        </p:nvSpPr>
        <p:spPr/>
        <p:txBody>
          <a:bodyPr/>
          <a:lstStyle/>
          <a:p>
            <a:r>
              <a:rPr lang="en-US"/>
              <a:t>(c) CrimeInfo</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773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5C31D9A6-0D8D-4B1D-A038-0BCB0600CC6D}" type="datetime1">
              <a:rPr lang="en-US" altLang="ja-JP" smtClean="0"/>
              <a:t>7/30/2021</a:t>
            </a:fld>
            <a:endParaRPr lang="en-US" dirty="0"/>
          </a:p>
        </p:txBody>
      </p:sp>
      <p:sp>
        <p:nvSpPr>
          <p:cNvPr id="3" name="Footer Placeholder 2"/>
          <p:cNvSpPr>
            <a:spLocks noGrp="1"/>
          </p:cNvSpPr>
          <p:nvPr>
            <p:ph type="ftr" sz="quarter" idx="11"/>
          </p:nvPr>
        </p:nvSpPr>
        <p:spPr/>
        <p:txBody>
          <a:bodyPr/>
          <a:lstStyle/>
          <a:p>
            <a:r>
              <a:rPr lang="en-US"/>
              <a:t>(c) CrimeInfo</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949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004DDA-D280-45F1-9E4E-75F4866834B2}" type="datetime1">
              <a:rPr lang="en-US" altLang="ja-JP" smtClean="0"/>
              <a:t>7/30/2021</a:t>
            </a:fld>
            <a:endParaRPr lang="en-US" dirty="0"/>
          </a:p>
        </p:txBody>
      </p:sp>
      <p:sp>
        <p:nvSpPr>
          <p:cNvPr id="5" name="Footer Placeholder 4"/>
          <p:cNvSpPr>
            <a:spLocks noGrp="1"/>
          </p:cNvSpPr>
          <p:nvPr>
            <p:ph type="ftr" sz="quarter" idx="11"/>
          </p:nvPr>
        </p:nvSpPr>
        <p:spPr/>
        <p:txBody>
          <a:bodyPr/>
          <a:lstStyle/>
          <a:p>
            <a:r>
              <a:rPr lang="en-US"/>
              <a:t>(c) CrimeInfo</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600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5EE10A-73A5-4CB6-8698-31CB797A89D2}" type="datetime1">
              <a:rPr lang="en-US" altLang="ja-JP" smtClean="0"/>
              <a:t>7/30/2021</a:t>
            </a:fld>
            <a:endParaRPr lang="en-US" dirty="0"/>
          </a:p>
        </p:txBody>
      </p:sp>
      <p:sp>
        <p:nvSpPr>
          <p:cNvPr id="5" name="Footer Placeholder 4"/>
          <p:cNvSpPr>
            <a:spLocks noGrp="1"/>
          </p:cNvSpPr>
          <p:nvPr>
            <p:ph type="ftr" sz="quarter" idx="11"/>
          </p:nvPr>
        </p:nvSpPr>
        <p:spPr/>
        <p:txBody>
          <a:bodyPr/>
          <a:lstStyle/>
          <a:p>
            <a:r>
              <a:rPr lang="en-US"/>
              <a:t>(c) CrimeInfo</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248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180ADB-B247-4F73-BD58-29F50D1769BF}" type="datetime1">
              <a:rPr lang="en-US" altLang="ja-JP" smtClean="0"/>
              <a:t>7/30/2021</a:t>
            </a:fld>
            <a:endParaRPr lang="en-US" dirty="0"/>
          </a:p>
        </p:txBody>
      </p:sp>
      <p:sp>
        <p:nvSpPr>
          <p:cNvPr id="5" name="Footer Placeholder 4"/>
          <p:cNvSpPr>
            <a:spLocks noGrp="1"/>
          </p:cNvSpPr>
          <p:nvPr>
            <p:ph type="ftr" sz="quarter" idx="11"/>
          </p:nvPr>
        </p:nvSpPr>
        <p:spPr/>
        <p:txBody>
          <a:bodyPr/>
          <a:lstStyle/>
          <a:p>
            <a:r>
              <a:rPr lang="en-US"/>
              <a:t>(c) CrimeInfo</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21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063379-A36C-417D-9472-081D7C1DEDB6}" type="datetime1">
              <a:rPr lang="en-US" altLang="ja-JP" smtClean="0"/>
              <a:t>7/30/2021</a:t>
            </a:fld>
            <a:endParaRPr lang="en-US" dirty="0"/>
          </a:p>
        </p:txBody>
      </p:sp>
      <p:sp>
        <p:nvSpPr>
          <p:cNvPr id="5" name="Footer Placeholder 4"/>
          <p:cNvSpPr>
            <a:spLocks noGrp="1"/>
          </p:cNvSpPr>
          <p:nvPr>
            <p:ph type="ftr" sz="quarter" idx="11"/>
          </p:nvPr>
        </p:nvSpPr>
        <p:spPr/>
        <p:txBody>
          <a:bodyPr/>
          <a:lstStyle/>
          <a:p>
            <a:r>
              <a:rPr lang="en-US"/>
              <a:t>(c) CrimeInfo</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07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8C350B-8141-453F-B986-2352FA331D61}" type="datetime1">
              <a:rPr lang="en-US" altLang="ja-JP" smtClean="0"/>
              <a:t>7/30/2021</a:t>
            </a:fld>
            <a:endParaRPr lang="en-US" dirty="0"/>
          </a:p>
        </p:txBody>
      </p:sp>
      <p:sp>
        <p:nvSpPr>
          <p:cNvPr id="6" name="Footer Placeholder 5"/>
          <p:cNvSpPr>
            <a:spLocks noGrp="1"/>
          </p:cNvSpPr>
          <p:nvPr>
            <p:ph type="ftr" sz="quarter" idx="11"/>
          </p:nvPr>
        </p:nvSpPr>
        <p:spPr/>
        <p:txBody>
          <a:bodyPr/>
          <a:lstStyle/>
          <a:p>
            <a:r>
              <a:rPr lang="en-US"/>
              <a:t>(c) CrimeInfo</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566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9E5272-B299-4641-B754-CA76B77AE643}" type="datetime1">
              <a:rPr lang="en-US" altLang="ja-JP" smtClean="0"/>
              <a:t>7/30/2021</a:t>
            </a:fld>
            <a:endParaRPr lang="en-US" dirty="0"/>
          </a:p>
        </p:txBody>
      </p:sp>
      <p:sp>
        <p:nvSpPr>
          <p:cNvPr id="8" name="Footer Placeholder 7"/>
          <p:cNvSpPr>
            <a:spLocks noGrp="1"/>
          </p:cNvSpPr>
          <p:nvPr>
            <p:ph type="ftr" sz="quarter" idx="11"/>
          </p:nvPr>
        </p:nvSpPr>
        <p:spPr/>
        <p:txBody>
          <a:bodyPr/>
          <a:lstStyle/>
          <a:p>
            <a:r>
              <a:rPr lang="en-US"/>
              <a:t>(c) CrimeInfo</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871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F5A6B2-2662-4533-AA8D-08A43CC39974}" type="datetime1">
              <a:rPr lang="en-US" altLang="ja-JP" smtClean="0"/>
              <a:t>7/30/2021</a:t>
            </a:fld>
            <a:endParaRPr lang="en-US" dirty="0"/>
          </a:p>
        </p:txBody>
      </p:sp>
      <p:sp>
        <p:nvSpPr>
          <p:cNvPr id="4" name="Footer Placeholder 3"/>
          <p:cNvSpPr>
            <a:spLocks noGrp="1"/>
          </p:cNvSpPr>
          <p:nvPr>
            <p:ph type="ftr" sz="quarter" idx="11"/>
          </p:nvPr>
        </p:nvSpPr>
        <p:spPr/>
        <p:txBody>
          <a:bodyPr/>
          <a:lstStyle/>
          <a:p>
            <a:r>
              <a:rPr lang="en-US"/>
              <a:t>(c) CrimeInfo</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055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E100D-C72C-4167-B3F9-8AEA08B5B55F}" type="datetime1">
              <a:rPr lang="en-US" altLang="ja-JP" smtClean="0"/>
              <a:t>7/30/2021</a:t>
            </a:fld>
            <a:endParaRPr lang="en-US" dirty="0"/>
          </a:p>
        </p:txBody>
      </p:sp>
      <p:sp>
        <p:nvSpPr>
          <p:cNvPr id="3" name="Footer Placeholder 2"/>
          <p:cNvSpPr>
            <a:spLocks noGrp="1"/>
          </p:cNvSpPr>
          <p:nvPr>
            <p:ph type="ftr" sz="quarter" idx="11"/>
          </p:nvPr>
        </p:nvSpPr>
        <p:spPr/>
        <p:txBody>
          <a:bodyPr/>
          <a:lstStyle/>
          <a:p>
            <a:r>
              <a:rPr lang="en-US"/>
              <a:t>(c) CrimeInfo</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197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E18E5F-9736-4BB4-981F-B2585675F071}" type="datetime1">
              <a:rPr lang="en-US" altLang="ja-JP" smtClean="0"/>
              <a:t>7/30/2021</a:t>
            </a:fld>
            <a:endParaRPr lang="en-US" dirty="0"/>
          </a:p>
        </p:txBody>
      </p:sp>
      <p:sp>
        <p:nvSpPr>
          <p:cNvPr id="6" name="Footer Placeholder 5"/>
          <p:cNvSpPr>
            <a:spLocks noGrp="1"/>
          </p:cNvSpPr>
          <p:nvPr>
            <p:ph type="ftr" sz="quarter" idx="11"/>
          </p:nvPr>
        </p:nvSpPr>
        <p:spPr/>
        <p:txBody>
          <a:bodyPr/>
          <a:lstStyle/>
          <a:p>
            <a:r>
              <a:rPr lang="en-US"/>
              <a:t>(c) CrimeInfo</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492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DF9B9DB6-92A6-4736-B8B9-7799E2C385A3}" type="datetime1">
              <a:rPr lang="en-US" altLang="ja-JP" smtClean="0"/>
              <a:t>7/30/2021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(c) CrimeInfo</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866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(c) CrimeInfo</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69D4399-E5BC-428D-B46C-F0B227B5F9A1}" type="datetime1">
              <a:rPr lang="en-US" altLang="ja-JP" smtClean="0"/>
              <a:t>7/30/2021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3534405"/>
      </p:ext>
    </p:extLst>
  </p:cSld>
  <p:clrMap bg1="dk1" tx1="lt1" bg2="dk2" tx2="lt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Lst>
  <p:hf sldNum="0" hd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hyperlink" Target="http://www.dear.or.jp/" TargetMode="External"/><Relationship Id="rId2" Type="http://schemas.openxmlformats.org/officeDocument/2006/relationships/hyperlink" Target="https://www.crimeinfo.jp/"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728339" y="5442905"/>
            <a:ext cx="7813495" cy="913289"/>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200" kern="1200">
                <a:solidFill>
                  <a:schemeClr val="tx1">
                    <a:tint val="75000"/>
                  </a:schemeClr>
                </a:solidFill>
                <a:latin typeface="+mn-lt"/>
                <a:ea typeface="+mn-ea"/>
                <a:cs typeface="+mn-cs"/>
              </a:defRPr>
            </a:lvl9pPr>
          </a:lstStyle>
          <a:p>
            <a:r>
              <a:rPr lang="ja-JP" altLang="en-US" sz="2400" dirty="0">
                <a:solidFill>
                  <a:schemeClr val="tx1"/>
                </a:solidFill>
              </a:rPr>
              <a:t>このスライドは、教材とあわせて使用して頂けるように作成したものです。適宜修正してご利用ください。</a:t>
            </a:r>
          </a:p>
        </p:txBody>
      </p:sp>
      <p:pic>
        <p:nvPicPr>
          <p:cNvPr id="8" name="Picture 2" descr="画像"/>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63099" y="5273628"/>
            <a:ext cx="1082566" cy="108256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3"/>
          <a:stretch>
            <a:fillRect/>
          </a:stretch>
        </p:blipFill>
        <p:spPr>
          <a:xfrm>
            <a:off x="434898" y="144965"/>
            <a:ext cx="11278038" cy="4643897"/>
          </a:xfrm>
          <a:prstGeom prst="rect">
            <a:avLst/>
          </a:prstGeom>
        </p:spPr>
      </p:pic>
    </p:spTree>
    <p:extLst>
      <p:ext uri="{BB962C8B-B14F-4D97-AF65-F5344CB8AC3E}">
        <p14:creationId xmlns:p14="http://schemas.microsoft.com/office/powerpoint/2010/main" val="97270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グループ</a:t>
            </a:r>
            <a:r>
              <a:rPr lang="en-US" altLang="ja-JP" dirty="0"/>
              <a:t>3</a:t>
            </a:r>
            <a:r>
              <a:rPr lang="ja-JP" altLang="en-US" dirty="0"/>
              <a:t>　東日本成人矯正医療センター</a:t>
            </a:r>
            <a:endParaRPr kumimoji="1" lang="ja-JP" altLang="en-US" dirty="0"/>
          </a:p>
        </p:txBody>
      </p:sp>
      <p:sp>
        <p:nvSpPr>
          <p:cNvPr id="9" name="コンテンツ プレースホルダー 2"/>
          <p:cNvSpPr>
            <a:spLocks noGrp="1"/>
          </p:cNvSpPr>
          <p:nvPr>
            <p:ph idx="1"/>
          </p:nvPr>
        </p:nvSpPr>
        <p:spPr>
          <a:xfrm>
            <a:off x="6832600" y="2180496"/>
            <a:ext cx="4907455" cy="3936525"/>
          </a:xfrm>
        </p:spPr>
        <p:txBody>
          <a:bodyPr>
            <a:normAutofit/>
          </a:bodyPr>
          <a:lstStyle/>
          <a:p>
            <a:pPr>
              <a:buFont typeface="Wingdings" panose="05000000000000000000" pitchFamily="2" charset="2"/>
              <a:buChar char="l"/>
            </a:pPr>
            <a:r>
              <a:rPr lang="ja-JP" altLang="en-US" sz="2800" dirty="0"/>
              <a:t>日本最大の医療刑務所</a:t>
            </a:r>
            <a:endParaRPr lang="en-US" altLang="ja-JP" sz="2800" dirty="0"/>
          </a:p>
          <a:p>
            <a:pPr>
              <a:buFont typeface="Wingdings" panose="05000000000000000000" pitchFamily="2" charset="2"/>
              <a:buChar char="l"/>
            </a:pPr>
            <a:r>
              <a:rPr lang="ja-JP" altLang="en-US" sz="2800" dirty="0"/>
              <a:t>受刑者を拘禁する国が医療に責任を持つ</a:t>
            </a:r>
            <a:endParaRPr lang="en-US" altLang="ja-JP" sz="2800" dirty="0"/>
          </a:p>
          <a:p>
            <a:pPr>
              <a:buFont typeface="Wingdings" panose="05000000000000000000" pitchFamily="2" charset="2"/>
              <a:buChar char="l"/>
            </a:pPr>
            <a:r>
              <a:rPr lang="ja-JP" altLang="en-US" sz="2800" dirty="0"/>
              <a:t>すすむ高齢化</a:t>
            </a:r>
            <a:endParaRPr lang="en-US" altLang="ja-JP" sz="2800" dirty="0"/>
          </a:p>
          <a:p>
            <a:pPr>
              <a:buFont typeface="Wingdings" panose="05000000000000000000" pitchFamily="2" charset="2"/>
              <a:buChar char="l"/>
            </a:pPr>
            <a:r>
              <a:rPr lang="ja-JP" altLang="en-US" sz="2800" dirty="0"/>
              <a:t>刑務作業</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15362" name="Picture 2" descr="東日本成人矯正医療センター_人工透析1_鬼頭佑輔"/>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995" y="2503449"/>
            <a:ext cx="3753128" cy="24476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東日本成人矯正医療センター_図書工場_鬼頭佑輔"/>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86900" y="4008863"/>
            <a:ext cx="3747353" cy="244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1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447188"/>
            <a:ext cx="10975600" cy="970450"/>
          </a:xfrm>
        </p:spPr>
        <p:txBody>
          <a:bodyPr/>
          <a:lstStyle/>
          <a:p>
            <a:r>
              <a:rPr kumimoji="1" lang="ja-JP" altLang="en-US" dirty="0"/>
              <a:t>受刑者アンケート「所内で苦労したことは？」</a:t>
            </a:r>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
        <p:nvSpPr>
          <p:cNvPr id="4" name="コンテンツ プレースホルダー 2"/>
          <p:cNvSpPr txBox="1">
            <a:spLocks/>
          </p:cNvSpPr>
          <p:nvPr/>
        </p:nvSpPr>
        <p:spPr>
          <a:xfrm>
            <a:off x="920837" y="2422234"/>
            <a:ext cx="10407563" cy="1082966"/>
          </a:xfrm>
          <a:prstGeom prst="rect">
            <a:avLst/>
          </a:prstGeom>
          <a:solidFill>
            <a:schemeClr val="accent5"/>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ctr">
              <a:buNone/>
            </a:pPr>
            <a:r>
              <a:rPr lang="en-US" altLang="ja-JP" sz="3600" b="1" dirty="0">
                <a:solidFill>
                  <a:schemeClr val="tx1"/>
                </a:solidFill>
              </a:rPr>
              <a:t>77.1</a:t>
            </a:r>
            <a:r>
              <a:rPr lang="ja-JP" altLang="en-US" sz="3600" b="1" dirty="0">
                <a:solidFill>
                  <a:schemeClr val="tx1"/>
                </a:solidFill>
              </a:rPr>
              <a:t>％</a:t>
            </a:r>
            <a:r>
              <a:rPr lang="ja-JP" altLang="en-US" sz="3600" dirty="0">
                <a:solidFill>
                  <a:schemeClr val="tx1"/>
                </a:solidFill>
              </a:rPr>
              <a:t>　受刑者同士の関係</a:t>
            </a:r>
            <a:endParaRPr lang="en-US" altLang="ja-JP" sz="7200" dirty="0">
              <a:solidFill>
                <a:schemeClr val="tx1"/>
              </a:solidFill>
            </a:endParaRPr>
          </a:p>
        </p:txBody>
      </p:sp>
      <p:sp>
        <p:nvSpPr>
          <p:cNvPr id="5" name="コンテンツ プレースホルダー 2"/>
          <p:cNvSpPr txBox="1">
            <a:spLocks/>
          </p:cNvSpPr>
          <p:nvPr/>
        </p:nvSpPr>
        <p:spPr>
          <a:xfrm>
            <a:off x="920836" y="3740894"/>
            <a:ext cx="10407563" cy="1098731"/>
          </a:xfrm>
          <a:prstGeom prst="rect">
            <a:avLst/>
          </a:prstGeom>
          <a:solidFill>
            <a:schemeClr val="accent4"/>
          </a:solidFill>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ctr">
              <a:buNone/>
            </a:pPr>
            <a:r>
              <a:rPr lang="en-US" altLang="ja-JP" sz="3600" b="1" dirty="0">
                <a:solidFill>
                  <a:schemeClr val="tx1"/>
                </a:solidFill>
              </a:rPr>
              <a:t>35.9</a:t>
            </a:r>
            <a:r>
              <a:rPr lang="ja-JP" altLang="en-US" sz="3600" b="1" dirty="0">
                <a:solidFill>
                  <a:schemeClr val="tx1"/>
                </a:solidFill>
              </a:rPr>
              <a:t>％</a:t>
            </a:r>
            <a:r>
              <a:rPr lang="ja-JP" altLang="en-US" sz="3600" dirty="0">
                <a:solidFill>
                  <a:schemeClr val="tx1"/>
                </a:solidFill>
              </a:rPr>
              <a:t>　自由がない・好きなことができない</a:t>
            </a:r>
            <a:endParaRPr lang="en-US" altLang="ja-JP" sz="3600" dirty="0">
              <a:solidFill>
                <a:schemeClr val="tx1"/>
              </a:solidFill>
            </a:endParaRPr>
          </a:p>
        </p:txBody>
      </p:sp>
      <p:sp>
        <p:nvSpPr>
          <p:cNvPr id="7" name="コンテンツ プレースホルダー 2"/>
          <p:cNvSpPr txBox="1">
            <a:spLocks/>
          </p:cNvSpPr>
          <p:nvPr/>
        </p:nvSpPr>
        <p:spPr>
          <a:xfrm>
            <a:off x="920836" y="5075319"/>
            <a:ext cx="10407563" cy="1098731"/>
          </a:xfrm>
          <a:prstGeom prst="rect">
            <a:avLst/>
          </a:prstGeom>
          <a:solidFill>
            <a:schemeClr val="accent3"/>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ctr">
              <a:buNone/>
            </a:pPr>
            <a:r>
              <a:rPr lang="en-US" altLang="ja-JP" sz="3600" b="1" dirty="0">
                <a:solidFill>
                  <a:schemeClr val="tx1"/>
                </a:solidFill>
              </a:rPr>
              <a:t>23.3</a:t>
            </a:r>
            <a:r>
              <a:rPr lang="ja-JP" altLang="en-US" sz="3600" b="1" dirty="0">
                <a:solidFill>
                  <a:schemeClr val="tx1"/>
                </a:solidFill>
              </a:rPr>
              <a:t>％</a:t>
            </a:r>
            <a:r>
              <a:rPr lang="ja-JP" altLang="en-US" sz="3600" dirty="0">
                <a:solidFill>
                  <a:schemeClr val="tx1"/>
                </a:solidFill>
              </a:rPr>
              <a:t>　職員との関係</a:t>
            </a:r>
            <a:endParaRPr lang="en-US" altLang="ja-JP" sz="3600" dirty="0">
              <a:solidFill>
                <a:schemeClr val="tx1"/>
              </a:solidFill>
            </a:endParaRPr>
          </a:p>
        </p:txBody>
      </p:sp>
      <p:sp>
        <p:nvSpPr>
          <p:cNvPr id="9" name="テキスト ボックス 8"/>
          <p:cNvSpPr txBox="1"/>
          <p:nvPr/>
        </p:nvSpPr>
        <p:spPr>
          <a:xfrm>
            <a:off x="3359236" y="1458270"/>
            <a:ext cx="8100294" cy="307777"/>
          </a:xfrm>
          <a:prstGeom prst="rect">
            <a:avLst/>
          </a:prstGeom>
          <a:noFill/>
        </p:spPr>
        <p:txBody>
          <a:bodyPr wrap="none" rtlCol="0">
            <a:spAutoFit/>
          </a:bodyPr>
          <a:lstStyle/>
          <a:p>
            <a:r>
              <a:rPr lang="ja-JP" altLang="ja-JP" sz="1400" dirty="0"/>
              <a:t>出典：受刑者アンケート（法務省、令和元年度）</a:t>
            </a:r>
            <a:r>
              <a:rPr lang="en-US" altLang="ja-JP" sz="1400" dirty="0"/>
              <a:t>http://www.moj.go.jp/content/001345628.pdf</a:t>
            </a:r>
            <a:endParaRPr kumimoji="1" lang="ja-JP" altLang="en-US" sz="1400" dirty="0"/>
          </a:p>
        </p:txBody>
      </p:sp>
    </p:spTree>
    <p:extLst>
      <p:ext uri="{BB962C8B-B14F-4D97-AF65-F5344CB8AC3E}">
        <p14:creationId xmlns:p14="http://schemas.microsoft.com/office/powerpoint/2010/main" val="1761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447188"/>
            <a:ext cx="10975600" cy="970450"/>
          </a:xfrm>
        </p:spPr>
        <p:txBody>
          <a:bodyPr/>
          <a:lstStyle/>
          <a:p>
            <a:r>
              <a:rPr kumimoji="1" lang="ja-JP" altLang="en-US" dirty="0"/>
              <a:t>受刑者アンケート「受刑生活で得られたこと」</a:t>
            </a:r>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
        <p:nvSpPr>
          <p:cNvPr id="4" name="コンテンツ プレースホルダー 2"/>
          <p:cNvSpPr txBox="1">
            <a:spLocks/>
          </p:cNvSpPr>
          <p:nvPr/>
        </p:nvSpPr>
        <p:spPr>
          <a:xfrm>
            <a:off x="920837" y="2422234"/>
            <a:ext cx="10407563" cy="1082966"/>
          </a:xfrm>
          <a:prstGeom prst="rect">
            <a:avLst/>
          </a:prstGeom>
          <a:solidFill>
            <a:schemeClr val="accent5"/>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ctr">
              <a:buNone/>
            </a:pPr>
            <a:r>
              <a:rPr lang="en-US" altLang="ja-JP" sz="3600" b="1" dirty="0">
                <a:solidFill>
                  <a:schemeClr val="tx1"/>
                </a:solidFill>
              </a:rPr>
              <a:t>65.0</a:t>
            </a:r>
            <a:r>
              <a:rPr lang="ja-JP" altLang="en-US" sz="3600" b="1" dirty="0">
                <a:solidFill>
                  <a:schemeClr val="tx1"/>
                </a:solidFill>
              </a:rPr>
              <a:t>％</a:t>
            </a:r>
            <a:r>
              <a:rPr lang="ja-JP" altLang="en-US" sz="3600" dirty="0">
                <a:solidFill>
                  <a:schemeClr val="tx1"/>
                </a:solidFill>
              </a:rPr>
              <a:t>　自分の問題を見つめ直せた</a:t>
            </a:r>
            <a:endParaRPr lang="en-US" altLang="ja-JP" sz="7200" dirty="0">
              <a:solidFill>
                <a:schemeClr val="tx1"/>
              </a:solidFill>
            </a:endParaRPr>
          </a:p>
        </p:txBody>
      </p:sp>
      <p:sp>
        <p:nvSpPr>
          <p:cNvPr id="5" name="コンテンツ プレースホルダー 2"/>
          <p:cNvSpPr txBox="1">
            <a:spLocks/>
          </p:cNvSpPr>
          <p:nvPr/>
        </p:nvSpPr>
        <p:spPr>
          <a:xfrm>
            <a:off x="920836" y="3740894"/>
            <a:ext cx="10407563" cy="1098731"/>
          </a:xfrm>
          <a:prstGeom prst="rect">
            <a:avLst/>
          </a:prstGeom>
          <a:solidFill>
            <a:schemeClr val="accent4"/>
          </a:solidFill>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ctr">
              <a:buNone/>
            </a:pPr>
            <a:r>
              <a:rPr lang="en-US" altLang="ja-JP" sz="3600" b="1" dirty="0">
                <a:solidFill>
                  <a:schemeClr val="tx1"/>
                </a:solidFill>
              </a:rPr>
              <a:t>45.9</a:t>
            </a:r>
            <a:r>
              <a:rPr lang="ja-JP" altLang="en-US" sz="3600" b="1" dirty="0">
                <a:solidFill>
                  <a:schemeClr val="tx1"/>
                </a:solidFill>
              </a:rPr>
              <a:t>％</a:t>
            </a:r>
            <a:r>
              <a:rPr lang="ja-JP" altLang="en-US" sz="3600" dirty="0">
                <a:solidFill>
                  <a:schemeClr val="tx1"/>
                </a:solidFill>
              </a:rPr>
              <a:t>　二度と犯罪をしない決意ができた</a:t>
            </a:r>
            <a:endParaRPr lang="en-US" altLang="ja-JP" sz="3600" dirty="0">
              <a:solidFill>
                <a:schemeClr val="tx1"/>
              </a:solidFill>
            </a:endParaRPr>
          </a:p>
        </p:txBody>
      </p:sp>
      <p:sp>
        <p:nvSpPr>
          <p:cNvPr id="7" name="コンテンツ プレースホルダー 2"/>
          <p:cNvSpPr txBox="1">
            <a:spLocks/>
          </p:cNvSpPr>
          <p:nvPr/>
        </p:nvSpPr>
        <p:spPr>
          <a:xfrm>
            <a:off x="920836" y="5075319"/>
            <a:ext cx="10407563" cy="1098731"/>
          </a:xfrm>
          <a:prstGeom prst="rect">
            <a:avLst/>
          </a:prstGeom>
          <a:solidFill>
            <a:schemeClr val="accent3"/>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ctr">
              <a:buNone/>
            </a:pPr>
            <a:r>
              <a:rPr lang="en-US" altLang="ja-JP" sz="3600" b="1" dirty="0">
                <a:solidFill>
                  <a:schemeClr val="tx1"/>
                </a:solidFill>
              </a:rPr>
              <a:t>36.2</a:t>
            </a:r>
            <a:r>
              <a:rPr lang="ja-JP" altLang="en-US" sz="3600" b="1" dirty="0">
                <a:solidFill>
                  <a:schemeClr val="tx1"/>
                </a:solidFill>
              </a:rPr>
              <a:t>％</a:t>
            </a:r>
            <a:r>
              <a:rPr lang="ja-JP" altLang="en-US" sz="3600" dirty="0">
                <a:solidFill>
                  <a:schemeClr val="tx1"/>
                </a:solidFill>
              </a:rPr>
              <a:t>　家族のありがたさがわかった</a:t>
            </a:r>
            <a:endParaRPr lang="en-US" altLang="ja-JP" sz="3600" dirty="0">
              <a:solidFill>
                <a:schemeClr val="tx1"/>
              </a:solidFill>
            </a:endParaRPr>
          </a:p>
        </p:txBody>
      </p:sp>
      <p:sp>
        <p:nvSpPr>
          <p:cNvPr id="9" name="テキスト ボックス 8"/>
          <p:cNvSpPr txBox="1"/>
          <p:nvPr/>
        </p:nvSpPr>
        <p:spPr>
          <a:xfrm>
            <a:off x="3359236" y="1458270"/>
            <a:ext cx="8100294" cy="307777"/>
          </a:xfrm>
          <a:prstGeom prst="rect">
            <a:avLst/>
          </a:prstGeom>
          <a:noFill/>
        </p:spPr>
        <p:txBody>
          <a:bodyPr wrap="none" rtlCol="0">
            <a:spAutoFit/>
          </a:bodyPr>
          <a:lstStyle/>
          <a:p>
            <a:r>
              <a:rPr lang="ja-JP" altLang="ja-JP" sz="1400" dirty="0"/>
              <a:t>出典：受刑者アンケート（法務省、令和元年度）</a:t>
            </a:r>
            <a:r>
              <a:rPr lang="en-US" altLang="ja-JP" sz="1400" dirty="0"/>
              <a:t>http://www.moj.go.jp/content/001345628.pdf</a:t>
            </a:r>
            <a:endParaRPr kumimoji="1" lang="ja-JP" altLang="en-US" sz="1400" dirty="0"/>
          </a:p>
        </p:txBody>
      </p:sp>
    </p:spTree>
    <p:extLst>
      <p:ext uri="{BB962C8B-B14F-4D97-AF65-F5344CB8AC3E}">
        <p14:creationId xmlns:p14="http://schemas.microsoft.com/office/powerpoint/2010/main" val="51976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Work3</a:t>
            </a:r>
            <a:r>
              <a:rPr kumimoji="1" lang="ja-JP" altLang="en-US" dirty="0"/>
              <a:t>　クイズで知る日本の「刑務所」</a:t>
            </a:r>
          </a:p>
        </p:txBody>
      </p:sp>
      <p:sp>
        <p:nvSpPr>
          <p:cNvPr id="9" name="コンテンツ プレースホルダー 2"/>
          <p:cNvSpPr>
            <a:spLocks noGrp="1"/>
          </p:cNvSpPr>
          <p:nvPr>
            <p:ph idx="1"/>
          </p:nvPr>
        </p:nvSpPr>
        <p:spPr>
          <a:xfrm>
            <a:off x="581193" y="2180496"/>
            <a:ext cx="11064269" cy="3936525"/>
          </a:xfrm>
        </p:spPr>
        <p:txBody>
          <a:bodyPr>
            <a:normAutofit/>
          </a:bodyPr>
          <a:lstStyle/>
          <a:p>
            <a:pPr marL="0" indent="0" algn="ctr">
              <a:buNone/>
            </a:pPr>
            <a:r>
              <a:rPr lang="ja-JP" altLang="en-US" sz="3600" dirty="0"/>
              <a:t>刑務所に収容されているのはどんな人？</a:t>
            </a:r>
            <a:endParaRPr lang="en-US" altLang="ja-JP" sz="3600" dirty="0"/>
          </a:p>
          <a:p>
            <a:pPr marL="0" indent="0" algn="ctr">
              <a:buNone/>
            </a:pPr>
            <a:r>
              <a:rPr lang="ja-JP" altLang="en-US" sz="3600" dirty="0"/>
              <a:t>どのくらい収容されているの？</a:t>
            </a:r>
            <a:endParaRPr lang="en-US" altLang="ja-JP" sz="3600" dirty="0"/>
          </a:p>
          <a:p>
            <a:pPr marL="0" indent="0" algn="ctr">
              <a:buNone/>
            </a:pPr>
            <a:r>
              <a:rPr lang="ja-JP" altLang="en-US" sz="3600" dirty="0"/>
              <a:t>出所後の生活は</a:t>
            </a:r>
            <a:r>
              <a:rPr lang="en-US" altLang="ja-JP" sz="3600" dirty="0"/>
              <a:t>…</a:t>
            </a:r>
            <a:r>
              <a:rPr lang="ja-JP" altLang="en-US" sz="3600" dirty="0"/>
              <a:t>？</a:t>
            </a:r>
            <a:endParaRPr lang="en-US" altLang="ja-JP" sz="3600" dirty="0"/>
          </a:p>
          <a:p>
            <a:pPr marL="0" indent="0" algn="ctr">
              <a:buNone/>
            </a:pPr>
            <a:r>
              <a:rPr lang="ja-JP" altLang="en-US" sz="4400" dirty="0"/>
              <a:t>クイズ（全６問）をやります！</a:t>
            </a:r>
            <a:endParaRPr lang="en-US" altLang="ja-JP" sz="44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273404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Q1</a:t>
            </a:r>
            <a:r>
              <a:rPr lang="ja-JP" altLang="en-US" sz="3200" dirty="0"/>
              <a:t> </a:t>
            </a:r>
            <a:r>
              <a:rPr lang="ja-JP" altLang="ja-JP" sz="3200" dirty="0"/>
              <a:t>ここ</a:t>
            </a:r>
            <a:r>
              <a:rPr lang="en-US" altLang="ja-JP" sz="3200" dirty="0"/>
              <a:t>15</a:t>
            </a:r>
            <a:r>
              <a:rPr lang="ja-JP" altLang="ja-JP" sz="3200" dirty="0"/>
              <a:t>年間の犯罪の認知件数は増えている？</a:t>
            </a:r>
            <a:br>
              <a:rPr lang="en-US" altLang="ja-JP" sz="3200" dirty="0"/>
            </a:br>
            <a:r>
              <a:rPr lang="en-US" altLang="ja-JP" sz="3200" dirty="0"/>
              <a:t>      </a:t>
            </a:r>
            <a:r>
              <a:rPr lang="ja-JP" altLang="ja-JP" sz="3200" dirty="0"/>
              <a:t>減っている？</a:t>
            </a:r>
            <a:endParaRPr kumimoji="1" lang="ja-JP" altLang="en-US" sz="3200" dirty="0"/>
          </a:p>
        </p:txBody>
      </p:sp>
      <p:sp>
        <p:nvSpPr>
          <p:cNvPr id="9" name="コンテンツ プレースホルダー 2"/>
          <p:cNvSpPr>
            <a:spLocks noGrp="1"/>
          </p:cNvSpPr>
          <p:nvPr>
            <p:ph idx="1"/>
          </p:nvPr>
        </p:nvSpPr>
        <p:spPr>
          <a:xfrm>
            <a:off x="581193" y="2180496"/>
            <a:ext cx="6492707" cy="3936525"/>
          </a:xfrm>
        </p:spPr>
        <p:txBody>
          <a:bodyPr>
            <a:normAutofit/>
          </a:bodyPr>
          <a:lstStyle/>
          <a:p>
            <a:pPr>
              <a:buFont typeface="+mj-lt"/>
              <a:buAutoNum type="alphaUcParenR"/>
            </a:pPr>
            <a:r>
              <a:rPr lang="ja-JP" altLang="ja-JP" sz="4000" dirty="0"/>
              <a:t>増えている</a:t>
            </a:r>
            <a:endParaRPr lang="en-US" altLang="ja-JP" sz="4000" dirty="0"/>
          </a:p>
          <a:p>
            <a:pPr>
              <a:buFont typeface="+mj-lt"/>
              <a:buAutoNum type="alphaUcParenR"/>
            </a:pPr>
            <a:r>
              <a:rPr lang="ja-JP" altLang="ja-JP" sz="4000" dirty="0"/>
              <a:t>減っている</a:t>
            </a:r>
            <a:endParaRPr lang="en-US" altLang="ja-JP" sz="4000" dirty="0"/>
          </a:p>
          <a:p>
            <a:pPr>
              <a:buFont typeface="+mj-lt"/>
              <a:buAutoNum type="alphaUcParenR"/>
            </a:pPr>
            <a:r>
              <a:rPr lang="ja-JP" altLang="ja-JP" sz="4000" dirty="0"/>
              <a:t>変わっていない</a:t>
            </a:r>
            <a:endParaRPr lang="en-US" altLang="ja-JP" sz="80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4693" y="3606800"/>
            <a:ext cx="2116758" cy="2116758"/>
          </a:xfrm>
          <a:prstGeom prst="rect">
            <a:avLst/>
          </a:prstGeom>
        </p:spPr>
      </p:pic>
      <p:sp>
        <p:nvSpPr>
          <p:cNvPr id="7" name="テキスト ボックス 6"/>
          <p:cNvSpPr txBox="1"/>
          <p:nvPr/>
        </p:nvSpPr>
        <p:spPr>
          <a:xfrm>
            <a:off x="7199586" y="2864988"/>
            <a:ext cx="4992414"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400" dirty="0">
                <a:solidFill>
                  <a:schemeClr val="tx1"/>
                </a:solidFill>
              </a:rPr>
              <a:t>減ってるんだね～</a:t>
            </a:r>
          </a:p>
        </p:txBody>
      </p:sp>
      <p:sp>
        <p:nvSpPr>
          <p:cNvPr id="6" name="角丸四角形 5"/>
          <p:cNvSpPr/>
          <p:nvPr/>
        </p:nvSpPr>
        <p:spPr>
          <a:xfrm>
            <a:off x="482600" y="3746500"/>
            <a:ext cx="3492500" cy="8001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36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A1</a:t>
            </a:r>
            <a:r>
              <a:rPr lang="ja-JP" altLang="en-US" dirty="0">
                <a:solidFill>
                  <a:schemeClr val="tx1"/>
                </a:solidFill>
              </a:rPr>
              <a:t> </a:t>
            </a:r>
            <a:r>
              <a:rPr lang="ja-JP" altLang="ja-JP" dirty="0">
                <a:solidFill>
                  <a:schemeClr val="tx1"/>
                </a:solidFill>
              </a:rPr>
              <a:t>犯罪の認知件数は減っている</a:t>
            </a:r>
          </a:p>
        </p:txBody>
      </p:sp>
      <p:sp>
        <p:nvSpPr>
          <p:cNvPr id="7" name="コンテンツ プレースホルダー 2"/>
          <p:cNvSpPr>
            <a:spLocks noGrp="1"/>
          </p:cNvSpPr>
          <p:nvPr>
            <p:ph idx="1"/>
          </p:nvPr>
        </p:nvSpPr>
        <p:spPr>
          <a:xfrm>
            <a:off x="6832600" y="2180496"/>
            <a:ext cx="4907455" cy="4265274"/>
          </a:xfrm>
        </p:spPr>
        <p:txBody>
          <a:bodyPr>
            <a:normAutofit/>
          </a:bodyPr>
          <a:lstStyle/>
          <a:p>
            <a:pPr>
              <a:buFont typeface="Wingdings" panose="05000000000000000000" pitchFamily="2" charset="2"/>
              <a:buChar char="l"/>
            </a:pPr>
            <a:r>
              <a:rPr lang="ja-JP" altLang="en-US" sz="2800" dirty="0"/>
              <a:t>犯罪の認知件数は、</a:t>
            </a:r>
            <a:r>
              <a:rPr lang="en-US" altLang="ja-JP" sz="2800" dirty="0"/>
              <a:t>2003</a:t>
            </a:r>
            <a:r>
              <a:rPr lang="ja-JP" altLang="en-US" sz="2800" dirty="0"/>
              <a:t>年以降</a:t>
            </a:r>
            <a:r>
              <a:rPr lang="en-US" altLang="ja-JP" sz="2800" dirty="0"/>
              <a:t>17</a:t>
            </a:r>
            <a:r>
              <a:rPr lang="ja-JP" altLang="en-US" sz="2800" dirty="0"/>
              <a:t>年連続で減少</a:t>
            </a:r>
            <a:endParaRPr lang="en-US" altLang="ja-JP" sz="2800" dirty="0"/>
          </a:p>
          <a:p>
            <a:pPr>
              <a:buFont typeface="Wingdings" panose="05000000000000000000" pitchFamily="2" charset="2"/>
              <a:buChar char="l"/>
            </a:pPr>
            <a:r>
              <a:rPr lang="ja-JP" altLang="en-US" sz="2800" dirty="0"/>
              <a:t>入所受刑者の人員も減少</a:t>
            </a:r>
            <a:endParaRPr lang="en-US" altLang="ja-JP" sz="2800" dirty="0"/>
          </a:p>
          <a:p>
            <a:pPr>
              <a:buFont typeface="Wingdings" panose="05000000000000000000" pitchFamily="2" charset="2"/>
              <a:buChar char="l"/>
            </a:pPr>
            <a:r>
              <a:rPr lang="ja-JP" altLang="en-US" sz="2800" dirty="0"/>
              <a:t>刑事施設全体での収容率は定員の</a:t>
            </a:r>
            <a:r>
              <a:rPr lang="en-US" altLang="ja-JP" sz="2800" dirty="0"/>
              <a:t>55.1</a:t>
            </a:r>
            <a:r>
              <a:rPr lang="ja-JP" altLang="en-US" sz="2800" dirty="0"/>
              <a:t>％</a:t>
            </a:r>
            <a:endParaRPr lang="en-US" altLang="ja-JP" sz="2800" dirty="0"/>
          </a:p>
          <a:p>
            <a:pPr>
              <a:buFont typeface="Wingdings" panose="05000000000000000000" pitchFamily="2" charset="2"/>
              <a:buChar char="l"/>
            </a:pPr>
            <a:r>
              <a:rPr lang="ja-JP" altLang="en-US" sz="2800" dirty="0"/>
              <a:t>一方で「体感治安」は悪化</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6" name="図 5"/>
          <p:cNvPicPr/>
          <p:nvPr/>
        </p:nvPicPr>
        <p:blipFill>
          <a:blip r:embed="rId3">
            <a:extLst>
              <a:ext uri="{28A0092B-C50C-407E-A947-70E740481C1C}">
                <a14:useLocalDpi xmlns:a14="http://schemas.microsoft.com/office/drawing/2010/main"/>
              </a:ext>
            </a:extLst>
          </a:blip>
          <a:stretch>
            <a:fillRect/>
          </a:stretch>
        </p:blipFill>
        <p:spPr>
          <a:xfrm>
            <a:off x="901382" y="2514600"/>
            <a:ext cx="5791835" cy="3810000"/>
          </a:xfrm>
          <a:prstGeom prst="rect">
            <a:avLst/>
          </a:prstGeom>
        </p:spPr>
      </p:pic>
      <p:sp>
        <p:nvSpPr>
          <p:cNvPr id="5" name="テキスト ボックス 4">
            <a:extLst>
              <a:ext uri="{FF2B5EF4-FFF2-40B4-BE49-F238E27FC236}">
                <a16:creationId xmlns:a16="http://schemas.microsoft.com/office/drawing/2014/main" id="{CF2EDF02-BE0D-4F8B-B329-1A59F886D380}"/>
              </a:ext>
            </a:extLst>
          </p:cNvPr>
          <p:cNvSpPr txBox="1"/>
          <p:nvPr/>
        </p:nvSpPr>
        <p:spPr>
          <a:xfrm>
            <a:off x="3566699" y="6122604"/>
            <a:ext cx="3585404" cy="646331"/>
          </a:xfrm>
          <a:prstGeom prst="rect">
            <a:avLst/>
          </a:prstGeom>
          <a:noFill/>
        </p:spPr>
        <p:txBody>
          <a:bodyPr wrap="square" rtlCol="0">
            <a:spAutoFit/>
          </a:bodyPr>
          <a:lstStyle/>
          <a:p>
            <a:pPr algn="ctr"/>
            <a:endParaRPr kumimoji="1" lang="en-US" altLang="ja-JP" b="1" dirty="0"/>
          </a:p>
          <a:p>
            <a:pPr algn="ctr"/>
            <a:r>
              <a:rPr kumimoji="1" lang="ja-JP" altLang="en-US" b="1" dirty="0"/>
              <a:t>令和</a:t>
            </a:r>
            <a:r>
              <a:rPr kumimoji="1" lang="en-US" altLang="ja-JP" b="1" dirty="0"/>
              <a:t>2</a:t>
            </a:r>
            <a:r>
              <a:rPr kumimoji="1" lang="ja-JP" altLang="en-US" b="1" dirty="0"/>
              <a:t>年版犯罪白書より</a:t>
            </a:r>
            <a:endParaRPr kumimoji="1" lang="en-US" altLang="ja-JP" b="1" dirty="0"/>
          </a:p>
        </p:txBody>
      </p:sp>
    </p:spTree>
    <p:extLst>
      <p:ext uri="{BB962C8B-B14F-4D97-AF65-F5344CB8AC3E}">
        <p14:creationId xmlns:p14="http://schemas.microsoft.com/office/powerpoint/2010/main" val="125114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Q2</a:t>
            </a:r>
            <a:r>
              <a:rPr lang="ja-JP" altLang="en-US" sz="3200" dirty="0"/>
              <a:t>　</a:t>
            </a:r>
            <a:r>
              <a:rPr lang="ja-JP" altLang="ja-JP" sz="3200" dirty="0"/>
              <a:t>裁判で有罪となった人のうち</a:t>
            </a:r>
            <a:br>
              <a:rPr lang="en-US" altLang="ja-JP" sz="3200" dirty="0"/>
            </a:br>
            <a:r>
              <a:rPr lang="ja-JP" altLang="en-US" sz="3200" dirty="0"/>
              <a:t>　　 </a:t>
            </a:r>
            <a:r>
              <a:rPr lang="ja-JP" altLang="ja-JP" sz="3200" dirty="0"/>
              <a:t>いわゆる「刑務所」に収容されるのは何％くらい？</a:t>
            </a:r>
            <a:endParaRPr kumimoji="1" lang="ja-JP" altLang="en-US" sz="3200" dirty="0"/>
          </a:p>
        </p:txBody>
      </p:sp>
      <p:sp>
        <p:nvSpPr>
          <p:cNvPr id="9" name="コンテンツ プレースホルダー 2"/>
          <p:cNvSpPr>
            <a:spLocks noGrp="1"/>
          </p:cNvSpPr>
          <p:nvPr>
            <p:ph idx="1"/>
          </p:nvPr>
        </p:nvSpPr>
        <p:spPr>
          <a:xfrm>
            <a:off x="581193" y="2180496"/>
            <a:ext cx="6492707" cy="3936525"/>
          </a:xfrm>
        </p:spPr>
        <p:txBody>
          <a:bodyPr>
            <a:normAutofit/>
          </a:bodyPr>
          <a:lstStyle/>
          <a:p>
            <a:pPr>
              <a:buFont typeface="+mj-lt"/>
              <a:buAutoNum type="alphaUcParenR"/>
            </a:pPr>
            <a:r>
              <a:rPr lang="en-US" altLang="ja-JP" sz="4000" dirty="0"/>
              <a:t>100</a:t>
            </a:r>
            <a:r>
              <a:rPr lang="ja-JP" altLang="en-US" sz="4000" dirty="0"/>
              <a:t>％（全員）</a:t>
            </a:r>
            <a:endParaRPr lang="en-US" altLang="ja-JP" sz="4000" dirty="0"/>
          </a:p>
          <a:p>
            <a:pPr>
              <a:buFont typeface="+mj-lt"/>
              <a:buAutoNum type="alphaUcParenR"/>
            </a:pPr>
            <a:r>
              <a:rPr lang="en-US" altLang="ja-JP" sz="4000" dirty="0"/>
              <a:t>80</a:t>
            </a:r>
            <a:r>
              <a:rPr lang="ja-JP" altLang="en-US" sz="4000" dirty="0"/>
              <a:t>％</a:t>
            </a:r>
            <a:endParaRPr lang="en-US" altLang="ja-JP" sz="4000" dirty="0"/>
          </a:p>
          <a:p>
            <a:pPr>
              <a:buFont typeface="+mj-lt"/>
              <a:buAutoNum type="alphaUcParenR"/>
            </a:pPr>
            <a:r>
              <a:rPr lang="en-US" altLang="ja-JP" sz="4000" dirty="0"/>
              <a:t>40</a:t>
            </a:r>
            <a:r>
              <a:rPr lang="ja-JP" altLang="en-US" sz="4000" dirty="0"/>
              <a:t>％</a:t>
            </a:r>
            <a:endParaRPr lang="en-US" altLang="ja-JP" sz="4000" dirty="0"/>
          </a:p>
          <a:p>
            <a:pPr>
              <a:buFont typeface="+mj-lt"/>
              <a:buAutoNum type="alphaUcParenR"/>
            </a:pPr>
            <a:r>
              <a:rPr lang="en-US" altLang="ja-JP" sz="4000" dirty="0"/>
              <a:t>10</a:t>
            </a:r>
            <a:r>
              <a:rPr lang="ja-JP" altLang="en-US" sz="4000" dirty="0"/>
              <a:t>％以下</a:t>
            </a:r>
            <a:endParaRPr lang="en-US" altLang="ja-JP" sz="80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
        <p:nvSpPr>
          <p:cNvPr id="7" name="テキスト ボックス 6"/>
          <p:cNvSpPr txBox="1"/>
          <p:nvPr/>
        </p:nvSpPr>
        <p:spPr>
          <a:xfrm>
            <a:off x="7199586" y="2864988"/>
            <a:ext cx="4992414"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400" dirty="0">
                <a:solidFill>
                  <a:schemeClr val="tx1"/>
                </a:solidFill>
              </a:rPr>
              <a:t>有罪＝刑務所じゃない！</a:t>
            </a:r>
          </a:p>
        </p:txBody>
      </p:sp>
      <p:sp>
        <p:nvSpPr>
          <p:cNvPr id="6" name="角丸四角形 5"/>
          <p:cNvSpPr/>
          <p:nvPr/>
        </p:nvSpPr>
        <p:spPr>
          <a:xfrm>
            <a:off x="482600" y="5016500"/>
            <a:ext cx="3492500" cy="8001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4693" y="3606800"/>
            <a:ext cx="2116758" cy="2116758"/>
          </a:xfrm>
          <a:prstGeom prst="rect">
            <a:avLst/>
          </a:prstGeom>
        </p:spPr>
      </p:pic>
    </p:spTree>
    <p:extLst>
      <p:ext uri="{BB962C8B-B14F-4D97-AF65-F5344CB8AC3E}">
        <p14:creationId xmlns:p14="http://schemas.microsoft.com/office/powerpoint/2010/main" val="28051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A2</a:t>
            </a:r>
            <a:r>
              <a:rPr lang="ja-JP" altLang="en-US" dirty="0">
                <a:solidFill>
                  <a:schemeClr val="tx1"/>
                </a:solidFill>
              </a:rPr>
              <a:t> 有罪→刑務所に収容される人は約</a:t>
            </a:r>
            <a:r>
              <a:rPr lang="en-US" altLang="ja-JP" dirty="0">
                <a:solidFill>
                  <a:schemeClr val="tx1"/>
                </a:solidFill>
              </a:rPr>
              <a:t>7</a:t>
            </a:r>
            <a:r>
              <a:rPr lang="ja-JP" altLang="en-US" dirty="0">
                <a:solidFill>
                  <a:schemeClr val="tx1"/>
                </a:solidFill>
              </a:rPr>
              <a:t>％</a:t>
            </a:r>
            <a:endParaRPr lang="ja-JP" altLang="ja-JP" dirty="0">
              <a:solidFill>
                <a:schemeClr val="tx1"/>
              </a:solidFill>
            </a:endParaRPr>
          </a:p>
        </p:txBody>
      </p:sp>
      <p:sp>
        <p:nvSpPr>
          <p:cNvPr id="7" name="コンテンツ プレースホルダー 2"/>
          <p:cNvSpPr>
            <a:spLocks noGrp="1"/>
          </p:cNvSpPr>
          <p:nvPr>
            <p:ph idx="1"/>
          </p:nvPr>
        </p:nvSpPr>
        <p:spPr>
          <a:xfrm>
            <a:off x="6832600" y="2180496"/>
            <a:ext cx="4907455" cy="4265274"/>
          </a:xfrm>
        </p:spPr>
        <p:txBody>
          <a:bodyPr>
            <a:normAutofit/>
          </a:bodyPr>
          <a:lstStyle/>
          <a:p>
            <a:pPr>
              <a:buFont typeface="Wingdings" panose="05000000000000000000" pitchFamily="2" charset="2"/>
              <a:buChar char="l"/>
            </a:pPr>
            <a:r>
              <a:rPr lang="en-US" altLang="ja-JP" sz="2800" dirty="0"/>
              <a:t>2019</a:t>
            </a:r>
            <a:r>
              <a:rPr lang="ja-JP" altLang="en-US" sz="2800" dirty="0"/>
              <a:t>年は約</a:t>
            </a:r>
            <a:r>
              <a:rPr lang="en-US" altLang="ja-JP" sz="2800" dirty="0"/>
              <a:t>7</a:t>
            </a:r>
            <a:r>
              <a:rPr lang="ja-JP" altLang="en-US" sz="2800" dirty="0"/>
              <a:t>％</a:t>
            </a:r>
            <a:endParaRPr lang="en-US" altLang="ja-JP" sz="2800" dirty="0"/>
          </a:p>
          <a:p>
            <a:pPr>
              <a:buFont typeface="Wingdings" panose="05000000000000000000" pitchFamily="2" charset="2"/>
              <a:buChar char="l"/>
            </a:pPr>
            <a:r>
              <a:rPr lang="ja-JP" altLang="en-US" sz="2800" dirty="0"/>
              <a:t>人口比でみると、新たに刑務所に収容された人は人口</a:t>
            </a:r>
            <a:r>
              <a:rPr lang="en-US" altLang="ja-JP" sz="2800" dirty="0"/>
              <a:t>10</a:t>
            </a:r>
            <a:r>
              <a:rPr lang="ja-JP" altLang="en-US" sz="2800" dirty="0"/>
              <a:t>万人あたり</a:t>
            </a:r>
            <a:r>
              <a:rPr lang="en-US" altLang="ja-JP" sz="2800" dirty="0"/>
              <a:t>13.8</a:t>
            </a:r>
            <a:r>
              <a:rPr lang="ja-JP" altLang="en-US" sz="2800" dirty="0"/>
              <a:t>人</a:t>
            </a:r>
            <a:endParaRPr lang="en-US" altLang="ja-JP" sz="2800" dirty="0"/>
          </a:p>
          <a:p>
            <a:pPr>
              <a:buFont typeface="Wingdings" panose="05000000000000000000" pitchFamily="2" charset="2"/>
              <a:buChar char="l"/>
            </a:pPr>
            <a:r>
              <a:rPr lang="ja-JP" altLang="en-US" sz="2800" dirty="0"/>
              <a:t>罰金や、刑の執行を猶予される人が大半</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graphicFrame>
        <p:nvGraphicFramePr>
          <p:cNvPr id="4" name="グラフ 3">
            <a:extLst>
              <a:ext uri="{FF2B5EF4-FFF2-40B4-BE49-F238E27FC236}">
                <a16:creationId xmlns:a16="http://schemas.microsoft.com/office/drawing/2014/main" id="{5207E45D-98ED-47E2-A041-F75D9BF49D34}"/>
              </a:ext>
            </a:extLst>
          </p:cNvPr>
          <p:cNvGraphicFramePr/>
          <p:nvPr>
            <p:extLst>
              <p:ext uri="{D42A27DB-BD31-4B8C-83A1-F6EECF244321}">
                <p14:modId xmlns:p14="http://schemas.microsoft.com/office/powerpoint/2010/main" val="30432734"/>
              </p:ext>
            </p:extLst>
          </p:nvPr>
        </p:nvGraphicFramePr>
        <p:xfrm>
          <a:off x="122664" y="2352907"/>
          <a:ext cx="6356196" cy="4092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515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Q3</a:t>
            </a:r>
            <a:r>
              <a:rPr lang="ja-JP" altLang="en-US" sz="3200" dirty="0"/>
              <a:t>　入所受刑者のうち３年以内に刑期を終えて</a:t>
            </a:r>
            <a:br>
              <a:rPr lang="en-US" altLang="ja-JP" sz="3200" dirty="0"/>
            </a:br>
            <a:r>
              <a:rPr lang="ja-JP" altLang="en-US" sz="3200" dirty="0"/>
              <a:t>　　 社会に復帰してくる人は何％くらい？</a:t>
            </a:r>
            <a:endParaRPr kumimoji="1" lang="ja-JP" altLang="en-US" sz="3200" dirty="0"/>
          </a:p>
        </p:txBody>
      </p:sp>
      <p:sp>
        <p:nvSpPr>
          <p:cNvPr id="9" name="コンテンツ プレースホルダー 2"/>
          <p:cNvSpPr>
            <a:spLocks noGrp="1"/>
          </p:cNvSpPr>
          <p:nvPr>
            <p:ph idx="1"/>
          </p:nvPr>
        </p:nvSpPr>
        <p:spPr>
          <a:xfrm>
            <a:off x="581193" y="2180496"/>
            <a:ext cx="6492707" cy="3936525"/>
          </a:xfrm>
        </p:spPr>
        <p:txBody>
          <a:bodyPr>
            <a:normAutofit/>
          </a:bodyPr>
          <a:lstStyle/>
          <a:p>
            <a:pPr>
              <a:buFont typeface="+mj-lt"/>
              <a:buAutoNum type="alphaUcParenR"/>
            </a:pPr>
            <a:r>
              <a:rPr lang="en-US" altLang="ja-JP" sz="4000" dirty="0"/>
              <a:t>80</a:t>
            </a:r>
            <a:r>
              <a:rPr lang="ja-JP" altLang="en-US" sz="4000" dirty="0"/>
              <a:t>％</a:t>
            </a:r>
            <a:endParaRPr lang="en-US" altLang="ja-JP" sz="4000" dirty="0"/>
          </a:p>
          <a:p>
            <a:pPr>
              <a:buFont typeface="+mj-lt"/>
              <a:buAutoNum type="alphaUcParenR"/>
            </a:pPr>
            <a:r>
              <a:rPr lang="en-US" altLang="ja-JP" sz="4000" dirty="0"/>
              <a:t>60</a:t>
            </a:r>
            <a:r>
              <a:rPr lang="ja-JP" altLang="en-US" sz="4000" dirty="0"/>
              <a:t>％</a:t>
            </a:r>
            <a:endParaRPr lang="en-US" altLang="ja-JP" sz="4000" dirty="0"/>
          </a:p>
          <a:p>
            <a:pPr>
              <a:buFont typeface="+mj-lt"/>
              <a:buAutoNum type="alphaUcParenR"/>
            </a:pPr>
            <a:r>
              <a:rPr lang="en-US" altLang="ja-JP" sz="4000" dirty="0"/>
              <a:t>40</a:t>
            </a:r>
            <a:r>
              <a:rPr lang="ja-JP" altLang="en-US" sz="4000" dirty="0"/>
              <a:t>％</a:t>
            </a:r>
            <a:endParaRPr lang="en-US" altLang="ja-JP" sz="4000" dirty="0"/>
          </a:p>
          <a:p>
            <a:pPr>
              <a:buFont typeface="+mj-lt"/>
              <a:buAutoNum type="alphaUcParenR"/>
            </a:pPr>
            <a:r>
              <a:rPr lang="en-US" altLang="ja-JP" sz="4000" dirty="0"/>
              <a:t>10</a:t>
            </a:r>
            <a:r>
              <a:rPr lang="ja-JP" altLang="en-US" sz="4000" dirty="0"/>
              <a:t>％以下</a:t>
            </a:r>
            <a:endParaRPr lang="en-US" altLang="ja-JP" sz="80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4693" y="3606800"/>
            <a:ext cx="2116758" cy="2116758"/>
          </a:xfrm>
          <a:prstGeom prst="rect">
            <a:avLst/>
          </a:prstGeom>
        </p:spPr>
      </p:pic>
      <p:sp>
        <p:nvSpPr>
          <p:cNvPr id="7" name="テキスト ボックス 6"/>
          <p:cNvSpPr txBox="1"/>
          <p:nvPr/>
        </p:nvSpPr>
        <p:spPr>
          <a:xfrm>
            <a:off x="7076865" y="2526553"/>
            <a:ext cx="4992414" cy="83099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400" dirty="0">
                <a:solidFill>
                  <a:schemeClr val="tx1"/>
                </a:solidFill>
              </a:rPr>
              <a:t>半数以上が</a:t>
            </a:r>
            <a:r>
              <a:rPr kumimoji="1" lang="en-US" altLang="ja-JP" sz="2400" dirty="0">
                <a:solidFill>
                  <a:schemeClr val="tx1"/>
                </a:solidFill>
              </a:rPr>
              <a:t>2</a:t>
            </a:r>
            <a:r>
              <a:rPr kumimoji="1" lang="ja-JP" altLang="en-US" sz="2400" dirty="0">
                <a:solidFill>
                  <a:schemeClr val="tx1"/>
                </a:solidFill>
              </a:rPr>
              <a:t>年以下で</a:t>
            </a:r>
            <a:endParaRPr kumimoji="1" lang="en-US" altLang="ja-JP" sz="2400" dirty="0">
              <a:solidFill>
                <a:schemeClr val="tx1"/>
              </a:solidFill>
            </a:endParaRPr>
          </a:p>
          <a:p>
            <a:pPr algn="ctr"/>
            <a:r>
              <a:rPr kumimoji="1" lang="ja-JP" altLang="en-US" sz="2400" dirty="0">
                <a:solidFill>
                  <a:schemeClr val="tx1"/>
                </a:solidFill>
              </a:rPr>
              <a:t>出所するんだって</a:t>
            </a:r>
          </a:p>
        </p:txBody>
      </p:sp>
      <p:sp>
        <p:nvSpPr>
          <p:cNvPr id="6" name="角丸四角形 5"/>
          <p:cNvSpPr/>
          <p:nvPr/>
        </p:nvSpPr>
        <p:spPr>
          <a:xfrm>
            <a:off x="581193" y="2526553"/>
            <a:ext cx="3492500" cy="8001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22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A3</a:t>
            </a:r>
            <a:r>
              <a:rPr lang="ja-JP" altLang="en-US" dirty="0">
                <a:solidFill>
                  <a:schemeClr val="tx1"/>
                </a:solidFill>
              </a:rPr>
              <a:t> </a:t>
            </a:r>
            <a:r>
              <a:rPr lang="en-US" altLang="ja-JP" dirty="0">
                <a:solidFill>
                  <a:schemeClr val="tx1"/>
                </a:solidFill>
              </a:rPr>
              <a:t>3</a:t>
            </a:r>
            <a:r>
              <a:rPr lang="ja-JP" altLang="en-US" dirty="0">
                <a:solidFill>
                  <a:schemeClr val="tx1"/>
                </a:solidFill>
              </a:rPr>
              <a:t>年以内に刑期を終える人は</a:t>
            </a:r>
            <a:r>
              <a:rPr lang="en-US" altLang="ja-JP" dirty="0">
                <a:solidFill>
                  <a:schemeClr val="tx1"/>
                </a:solidFill>
              </a:rPr>
              <a:t>80</a:t>
            </a:r>
            <a:r>
              <a:rPr lang="ja-JP" altLang="en-US" dirty="0">
                <a:solidFill>
                  <a:schemeClr val="tx1"/>
                </a:solidFill>
              </a:rPr>
              <a:t>％以上</a:t>
            </a:r>
            <a:endParaRPr lang="ja-JP" altLang="ja-JP" dirty="0">
              <a:solidFill>
                <a:schemeClr val="tx1"/>
              </a:solidFill>
            </a:endParaRPr>
          </a:p>
        </p:txBody>
      </p:sp>
      <p:sp>
        <p:nvSpPr>
          <p:cNvPr id="7" name="コンテンツ プレースホルダー 2"/>
          <p:cNvSpPr>
            <a:spLocks noGrp="1"/>
          </p:cNvSpPr>
          <p:nvPr>
            <p:ph idx="1"/>
          </p:nvPr>
        </p:nvSpPr>
        <p:spPr>
          <a:xfrm>
            <a:off x="6832600" y="2180496"/>
            <a:ext cx="4907455" cy="4265274"/>
          </a:xfrm>
        </p:spPr>
        <p:txBody>
          <a:bodyPr>
            <a:normAutofit/>
          </a:bodyPr>
          <a:lstStyle/>
          <a:p>
            <a:pPr>
              <a:buFont typeface="Wingdings" panose="05000000000000000000" pitchFamily="2" charset="2"/>
              <a:buChar char="l"/>
            </a:pPr>
            <a:r>
              <a:rPr lang="en-US" altLang="ja-JP" sz="2800" dirty="0"/>
              <a:t>2019</a:t>
            </a:r>
            <a:r>
              <a:rPr lang="ja-JP" altLang="en-US" sz="2800" dirty="0"/>
              <a:t>年に入所した人のうち刑期が</a:t>
            </a:r>
            <a:r>
              <a:rPr lang="en-US" altLang="ja-JP" sz="2800" dirty="0"/>
              <a:t>3</a:t>
            </a:r>
            <a:r>
              <a:rPr lang="ja-JP" altLang="en-US" sz="2800" dirty="0"/>
              <a:t>年以内の人は、男性</a:t>
            </a:r>
            <a:r>
              <a:rPr lang="en-US" altLang="ja-JP" sz="2800" dirty="0"/>
              <a:t>80.4</a:t>
            </a:r>
            <a:r>
              <a:rPr lang="ja-JP" altLang="en-US" sz="2800" dirty="0"/>
              <a:t>％、女性</a:t>
            </a:r>
            <a:r>
              <a:rPr lang="en-US" altLang="ja-JP" sz="2800" dirty="0"/>
              <a:t>87.8</a:t>
            </a:r>
            <a:r>
              <a:rPr lang="ja-JP" altLang="en-US" sz="2800" dirty="0"/>
              <a:t>％</a:t>
            </a:r>
            <a:endParaRPr lang="en-US" altLang="ja-JP" sz="2800" dirty="0"/>
          </a:p>
          <a:p>
            <a:pPr>
              <a:buFont typeface="Wingdings" panose="05000000000000000000" pitchFamily="2" charset="2"/>
              <a:buChar char="l"/>
            </a:pPr>
            <a:r>
              <a:rPr lang="ja-JP" altLang="en-US" sz="2800" dirty="0"/>
              <a:t>罪名は窃盗と薬物が大半</a:t>
            </a:r>
            <a:endParaRPr lang="en-US" altLang="ja-JP" sz="2800" dirty="0"/>
          </a:p>
          <a:p>
            <a:pPr>
              <a:buFont typeface="Wingdings" panose="05000000000000000000" pitchFamily="2" charset="2"/>
              <a:buChar char="l"/>
            </a:pPr>
            <a:r>
              <a:rPr lang="ja-JP" altLang="en-US" sz="2800" dirty="0"/>
              <a:t>強盗や殺人などの凶悪犯罪は非常に少ない（＝刑期が</a:t>
            </a:r>
            <a:r>
              <a:rPr lang="en-US" altLang="ja-JP" sz="2800" dirty="0"/>
              <a:t>5</a:t>
            </a:r>
            <a:r>
              <a:rPr lang="ja-JP" altLang="en-US" sz="2800" dirty="0"/>
              <a:t>年を超える人は少数派）</a:t>
            </a:r>
            <a:endParaRPr lang="en-US" altLang="ja-JP" sz="2800" dirty="0"/>
          </a:p>
        </p:txBody>
      </p:sp>
      <p:sp>
        <p:nvSpPr>
          <p:cNvPr id="4" name="フッター プレースホルダー 3"/>
          <p:cNvSpPr>
            <a:spLocks noGrp="1"/>
          </p:cNvSpPr>
          <p:nvPr>
            <p:ph type="ftr" sz="quarter" idx="11"/>
          </p:nvPr>
        </p:nvSpPr>
        <p:spPr/>
        <p:txBody>
          <a:bodyPr/>
          <a:lstStyle/>
          <a:p>
            <a:r>
              <a:rPr lang="en-US"/>
              <a:t>(c) CrimeInfo</a:t>
            </a:r>
            <a:endParaRPr lang="en-US" dirty="0"/>
          </a:p>
        </p:txBody>
      </p:sp>
      <p:graphicFrame>
        <p:nvGraphicFramePr>
          <p:cNvPr id="5" name="グラフ 4"/>
          <p:cNvGraphicFramePr/>
          <p:nvPr>
            <p:extLst>
              <p:ext uri="{D42A27DB-BD31-4B8C-83A1-F6EECF244321}">
                <p14:modId xmlns:p14="http://schemas.microsoft.com/office/powerpoint/2010/main" val="771151210"/>
              </p:ext>
            </p:extLst>
          </p:nvPr>
        </p:nvGraphicFramePr>
        <p:xfrm>
          <a:off x="39369" y="2888550"/>
          <a:ext cx="4690285" cy="3457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extLst>
              <p:ext uri="{D42A27DB-BD31-4B8C-83A1-F6EECF244321}">
                <p14:modId xmlns:p14="http://schemas.microsoft.com/office/powerpoint/2010/main" val="2430496715"/>
              </p:ext>
            </p:extLst>
          </p:nvPr>
        </p:nvGraphicFramePr>
        <p:xfrm>
          <a:off x="3997434" y="4289053"/>
          <a:ext cx="23622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443177" y="2545568"/>
            <a:ext cx="3882667" cy="307777"/>
          </a:xfrm>
          <a:prstGeom prst="rect">
            <a:avLst/>
          </a:prstGeom>
        </p:spPr>
        <p:txBody>
          <a:bodyPr wrap="square">
            <a:spAutoFit/>
          </a:bodyPr>
          <a:lstStyle/>
          <a:p>
            <a:pPr algn="ctr"/>
            <a:r>
              <a:rPr lang="ja-JP" altLang="ja-JP" sz="1400" dirty="0">
                <a:latin typeface="+mn-ea"/>
                <a:cs typeface="ＭＳ 明朝" panose="02020609040205080304" pitchFamily="17" charset="-128"/>
              </a:rPr>
              <a:t>入所受刑者の罪名別構成比（男女別）</a:t>
            </a:r>
            <a:endParaRPr lang="ja-JP" altLang="en-US" sz="1400" dirty="0">
              <a:latin typeface="+mn-ea"/>
            </a:endParaRPr>
          </a:p>
        </p:txBody>
      </p:sp>
    </p:spTree>
    <p:extLst>
      <p:ext uri="{BB962C8B-B14F-4D97-AF65-F5344CB8AC3E}">
        <p14:creationId xmlns:p14="http://schemas.microsoft.com/office/powerpoint/2010/main" val="57112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教材作成者のご紹介</a:t>
            </a:r>
            <a:endParaRPr kumimoji="1" lang="ja-JP" altLang="en-US" dirty="0"/>
          </a:p>
        </p:txBody>
      </p:sp>
      <p:sp>
        <p:nvSpPr>
          <p:cNvPr id="3" name="コンテンツ プレースホルダー 2"/>
          <p:cNvSpPr>
            <a:spLocks noGrp="1"/>
          </p:cNvSpPr>
          <p:nvPr>
            <p:ph idx="1"/>
          </p:nvPr>
        </p:nvSpPr>
        <p:spPr>
          <a:xfrm>
            <a:off x="581192" y="2654841"/>
            <a:ext cx="9432603" cy="2335860"/>
          </a:xfrm>
        </p:spPr>
        <p:txBody>
          <a:bodyPr>
            <a:normAutofit fontScale="70000" lnSpcReduction="20000"/>
          </a:bodyPr>
          <a:lstStyle/>
          <a:p>
            <a:pPr marL="0" indent="0">
              <a:buNone/>
            </a:pPr>
            <a:r>
              <a:rPr kumimoji="1" lang="en-US" altLang="ja-JP" sz="3600" b="1" dirty="0"/>
              <a:t>NPO</a:t>
            </a:r>
            <a:r>
              <a:rPr lang="ja-JP" altLang="en-US" sz="3600" b="1" dirty="0"/>
              <a:t>法人 </a:t>
            </a:r>
            <a:r>
              <a:rPr lang="en-US" altLang="ja-JP" sz="3600" b="1" dirty="0" err="1"/>
              <a:t>CrimeInfo</a:t>
            </a:r>
            <a:r>
              <a:rPr lang="ja-JP" altLang="en-US" sz="3200" b="1" dirty="0"/>
              <a:t>（クライムインフォ）</a:t>
            </a:r>
            <a:endParaRPr lang="en-US" altLang="ja-JP" sz="3200" b="1" dirty="0"/>
          </a:p>
          <a:p>
            <a:pPr marL="0" indent="0">
              <a:buNone/>
            </a:pPr>
            <a:r>
              <a:rPr lang="ja-JP" altLang="en-US" sz="2300" dirty="0"/>
              <a:t>刑事司法制度について、信頼できる情報の発信を行う</a:t>
            </a:r>
            <a:r>
              <a:rPr lang="en-US" altLang="ja-JP" sz="2300" dirty="0"/>
              <a:t>NGO</a:t>
            </a:r>
          </a:p>
          <a:p>
            <a:pPr marL="0" indent="0">
              <a:buNone/>
            </a:pPr>
            <a:r>
              <a:rPr lang="en-US" altLang="ja-JP" sz="2000" dirty="0">
                <a:hlinkClick r:id="rId2"/>
              </a:rPr>
              <a:t>https://www.crimeinfo.jp/</a:t>
            </a:r>
            <a:endParaRPr lang="en-US" altLang="ja-JP" sz="2000" dirty="0"/>
          </a:p>
          <a:p>
            <a:pPr marL="0" indent="0">
              <a:buNone/>
            </a:pPr>
            <a:endParaRPr lang="en-US" altLang="ja-JP" sz="2000" dirty="0"/>
          </a:p>
          <a:p>
            <a:pPr marL="0" indent="0">
              <a:buNone/>
            </a:pPr>
            <a:r>
              <a:rPr lang="ja-JP" altLang="en-US" sz="2900" b="1" dirty="0"/>
              <a:t>協力：</a:t>
            </a:r>
            <a:r>
              <a:rPr lang="pl-PL" altLang="ja-JP" sz="2900" b="1" dirty="0"/>
              <a:t>NPO</a:t>
            </a:r>
            <a:r>
              <a:rPr lang="ja-JP" altLang="pl-PL" sz="2900" b="1" dirty="0"/>
              <a:t>法人 開発教育協会（</a:t>
            </a:r>
            <a:r>
              <a:rPr lang="pl-PL" altLang="ja-JP" sz="2900" b="1" dirty="0"/>
              <a:t>DEAR</a:t>
            </a:r>
            <a:r>
              <a:rPr lang="ja-JP" altLang="pl-PL" sz="2900" b="1" dirty="0"/>
              <a:t>：ディア）</a:t>
            </a:r>
          </a:p>
          <a:p>
            <a:pPr marL="0" indent="0">
              <a:buNone/>
            </a:pPr>
            <a:r>
              <a:rPr lang="ja-JP" altLang="pl-PL" sz="2000" dirty="0"/>
              <a:t>知り・考え・行動する「地球市民」を育む</a:t>
            </a:r>
            <a:r>
              <a:rPr lang="pl-PL" altLang="ja-JP" sz="2000" dirty="0"/>
              <a:t>NGO</a:t>
            </a:r>
          </a:p>
          <a:p>
            <a:pPr marL="0" indent="0">
              <a:buNone/>
            </a:pPr>
            <a:r>
              <a:rPr lang="pl-PL" altLang="ja-JP" sz="2000" dirty="0">
                <a:hlinkClick r:id="rId3"/>
              </a:rPr>
              <a:t>http://www.dear.or.jp/</a:t>
            </a:r>
            <a:endParaRPr lang="en-US" altLang="ja-JP" sz="2000" dirty="0"/>
          </a:p>
          <a:p>
            <a:pPr marL="0" indent="0">
              <a:buNone/>
            </a:pPr>
            <a:endParaRPr lang="en-US" altLang="ja-JP" sz="2000" dirty="0"/>
          </a:p>
        </p:txBody>
      </p:sp>
      <p:sp>
        <p:nvSpPr>
          <p:cNvPr id="6" name="フッター プレースホルダー 5"/>
          <p:cNvSpPr>
            <a:spLocks noGrp="1"/>
          </p:cNvSpPr>
          <p:nvPr>
            <p:ph type="ftr" sz="quarter" idx="11"/>
          </p:nvPr>
        </p:nvSpPr>
        <p:spPr/>
        <p:txBody>
          <a:bodyPr/>
          <a:lstStyle/>
          <a:p>
            <a:r>
              <a:rPr lang="en-US" dirty="0"/>
              <a:t>(c) </a:t>
            </a:r>
            <a:r>
              <a:rPr lang="en-US" dirty="0" err="1"/>
              <a:t>CrimeInfo</a:t>
            </a:r>
            <a:endParaRPr lang="en-US" dirty="0"/>
          </a:p>
        </p:txBody>
      </p:sp>
      <p:pic>
        <p:nvPicPr>
          <p:cNvPr id="2050" name="Picture 2" descr="画像"/>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35533" y="2652638"/>
            <a:ext cx="1076861" cy="107686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8DBA11E6-3368-4389-B59B-7BF832DBBFBB}"/>
              </a:ext>
            </a:extLst>
          </p:cNvPr>
          <p:cNvPicPr>
            <a:picLocks noChangeAspect="1"/>
          </p:cNvPicPr>
          <p:nvPr/>
        </p:nvPicPr>
        <p:blipFill>
          <a:blip r:embed="rId5"/>
          <a:stretch>
            <a:fillRect/>
          </a:stretch>
        </p:blipFill>
        <p:spPr>
          <a:xfrm>
            <a:off x="10530726" y="5142256"/>
            <a:ext cx="1081668" cy="1081668"/>
          </a:xfrm>
          <a:prstGeom prst="rect">
            <a:avLst/>
          </a:prstGeom>
        </p:spPr>
      </p:pic>
      <p:sp>
        <p:nvSpPr>
          <p:cNvPr id="8" name="テキスト ボックス 7">
            <a:extLst>
              <a:ext uri="{FF2B5EF4-FFF2-40B4-BE49-F238E27FC236}">
                <a16:creationId xmlns:a16="http://schemas.microsoft.com/office/drawing/2014/main" id="{14B5A67B-911B-44CA-9AF3-71FB4529C257}"/>
              </a:ext>
            </a:extLst>
          </p:cNvPr>
          <p:cNvSpPr txBox="1"/>
          <p:nvPr/>
        </p:nvSpPr>
        <p:spPr>
          <a:xfrm>
            <a:off x="581193" y="5189005"/>
            <a:ext cx="9432602" cy="707886"/>
          </a:xfrm>
          <a:prstGeom prst="rect">
            <a:avLst/>
          </a:prstGeom>
          <a:noFill/>
        </p:spPr>
        <p:txBody>
          <a:bodyPr wrap="square" rtlCol="0">
            <a:spAutoFit/>
          </a:bodyPr>
          <a:lstStyle/>
          <a:p>
            <a:r>
              <a:rPr kumimoji="1" lang="ja-JP" altLang="en-US" sz="2000" b="1" dirty="0"/>
              <a:t>この教材は、ラッシュジャパン合同会社（旧社名：株式会社ラッシュジャパン）の助成により作成されました</a:t>
            </a:r>
            <a:endParaRPr kumimoji="1" lang="en-US" altLang="ja-JP" sz="2000" b="1" dirty="0"/>
          </a:p>
        </p:txBody>
      </p:sp>
      <p:pic>
        <p:nvPicPr>
          <p:cNvPr id="4" name="図 3">
            <a:extLst>
              <a:ext uri="{FF2B5EF4-FFF2-40B4-BE49-F238E27FC236}">
                <a16:creationId xmlns:a16="http://schemas.microsoft.com/office/drawing/2014/main" id="{AA13DDE2-1A57-4A8F-B28E-0FC66D63305A}"/>
              </a:ext>
            </a:extLst>
          </p:cNvPr>
          <p:cNvPicPr>
            <a:picLocks noChangeAspect="1"/>
          </p:cNvPicPr>
          <p:nvPr/>
        </p:nvPicPr>
        <p:blipFill>
          <a:blip r:embed="rId6"/>
          <a:stretch>
            <a:fillRect/>
          </a:stretch>
        </p:blipFill>
        <p:spPr>
          <a:xfrm>
            <a:off x="10530726" y="3891510"/>
            <a:ext cx="1079086" cy="1072989"/>
          </a:xfrm>
          <a:prstGeom prst="rect">
            <a:avLst/>
          </a:prstGeom>
        </p:spPr>
      </p:pic>
    </p:spTree>
    <p:extLst>
      <p:ext uri="{BB962C8B-B14F-4D97-AF65-F5344CB8AC3E}">
        <p14:creationId xmlns:p14="http://schemas.microsoft.com/office/powerpoint/2010/main" val="88521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Q4</a:t>
            </a:r>
            <a:r>
              <a:rPr lang="ja-JP" altLang="en-US" sz="2800" dirty="0"/>
              <a:t>　</a:t>
            </a:r>
            <a:r>
              <a:rPr lang="ja-JP" altLang="ja-JP" sz="2800" dirty="0"/>
              <a:t>ここ</a:t>
            </a:r>
            <a:r>
              <a:rPr lang="en-US" altLang="ja-JP" sz="2800" dirty="0"/>
              <a:t>20</a:t>
            </a:r>
            <a:r>
              <a:rPr lang="ja-JP" altLang="ja-JP" sz="2800" dirty="0"/>
              <a:t>年間で犯罪認知件数に占める、少年事件の割合は［　①　］し、高齢者（</a:t>
            </a:r>
            <a:r>
              <a:rPr lang="en-US" altLang="ja-JP" sz="2800" dirty="0"/>
              <a:t>65</a:t>
            </a:r>
            <a:r>
              <a:rPr lang="ja-JP" altLang="ja-JP" sz="2800" dirty="0"/>
              <a:t>歳以上）による事件の割合は［　②　］しています。①と②の組み合わせで正しいものは？</a:t>
            </a:r>
            <a:endParaRPr kumimoji="1" lang="ja-JP" altLang="en-US" sz="2800" dirty="0"/>
          </a:p>
        </p:txBody>
      </p:sp>
      <p:sp>
        <p:nvSpPr>
          <p:cNvPr id="9" name="コンテンツ プレースホルダー 2"/>
          <p:cNvSpPr>
            <a:spLocks noGrp="1"/>
          </p:cNvSpPr>
          <p:nvPr>
            <p:ph idx="1"/>
          </p:nvPr>
        </p:nvSpPr>
        <p:spPr>
          <a:xfrm>
            <a:off x="581193" y="2593090"/>
            <a:ext cx="6492707" cy="3936525"/>
          </a:xfrm>
        </p:spPr>
        <p:txBody>
          <a:bodyPr>
            <a:normAutofit/>
          </a:bodyPr>
          <a:lstStyle/>
          <a:p>
            <a:pPr>
              <a:buFont typeface="+mj-lt"/>
              <a:buAutoNum type="alphaUcParenR"/>
            </a:pPr>
            <a:r>
              <a:rPr lang="ja-JP" altLang="en-US" sz="4000" dirty="0"/>
              <a:t>①増加</a:t>
            </a:r>
            <a:r>
              <a:rPr lang="en-US" altLang="ja-JP" sz="4000" dirty="0"/>
              <a:t>		</a:t>
            </a:r>
            <a:r>
              <a:rPr lang="ja-JP" altLang="en-US" sz="4000" dirty="0"/>
              <a:t>②増加</a:t>
            </a:r>
            <a:endParaRPr lang="en-US" altLang="ja-JP" sz="4000" dirty="0"/>
          </a:p>
          <a:p>
            <a:pPr>
              <a:buFont typeface="+mj-lt"/>
              <a:buAutoNum type="alphaUcParenR"/>
            </a:pPr>
            <a:r>
              <a:rPr lang="ja-JP" altLang="en-US" sz="4000" dirty="0"/>
              <a:t>①増加</a:t>
            </a:r>
            <a:r>
              <a:rPr lang="en-US" altLang="ja-JP" sz="4000" dirty="0"/>
              <a:t>		</a:t>
            </a:r>
            <a:r>
              <a:rPr lang="ja-JP" altLang="en-US" sz="4000" dirty="0"/>
              <a:t>②減少</a:t>
            </a:r>
            <a:endParaRPr lang="en-US" altLang="ja-JP" sz="4000" dirty="0"/>
          </a:p>
          <a:p>
            <a:pPr>
              <a:buFont typeface="+mj-lt"/>
              <a:buAutoNum type="alphaUcParenR"/>
            </a:pPr>
            <a:r>
              <a:rPr lang="ja-JP" altLang="en-US" sz="4000" dirty="0"/>
              <a:t>①減少　</a:t>
            </a:r>
            <a:r>
              <a:rPr lang="en-US" altLang="ja-JP" sz="4000" dirty="0"/>
              <a:t>	</a:t>
            </a:r>
            <a:r>
              <a:rPr lang="ja-JP" altLang="en-US" sz="4000" dirty="0"/>
              <a:t>②減少</a:t>
            </a:r>
            <a:endParaRPr lang="en-US" altLang="ja-JP" sz="4000" dirty="0"/>
          </a:p>
          <a:p>
            <a:pPr>
              <a:buFont typeface="+mj-lt"/>
              <a:buAutoNum type="alphaUcParenR"/>
            </a:pPr>
            <a:r>
              <a:rPr lang="ja-JP" altLang="en-US" sz="4000" dirty="0"/>
              <a:t>①減少　</a:t>
            </a:r>
            <a:r>
              <a:rPr lang="en-US" altLang="ja-JP" sz="4000" dirty="0"/>
              <a:t>	</a:t>
            </a:r>
            <a:r>
              <a:rPr lang="ja-JP" altLang="en-US" sz="4000" dirty="0"/>
              <a:t>②増加</a:t>
            </a:r>
            <a:endParaRPr lang="en-US" altLang="ja-JP" sz="40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4693" y="3606800"/>
            <a:ext cx="2116758" cy="2116758"/>
          </a:xfrm>
          <a:prstGeom prst="rect">
            <a:avLst/>
          </a:prstGeom>
        </p:spPr>
      </p:pic>
      <p:sp>
        <p:nvSpPr>
          <p:cNvPr id="7" name="テキスト ボックス 6"/>
          <p:cNvSpPr txBox="1"/>
          <p:nvPr/>
        </p:nvSpPr>
        <p:spPr>
          <a:xfrm>
            <a:off x="7199586" y="2864988"/>
            <a:ext cx="4992414"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400" dirty="0">
                <a:solidFill>
                  <a:schemeClr val="tx1"/>
                </a:solidFill>
              </a:rPr>
              <a:t>ほー！？</a:t>
            </a:r>
          </a:p>
        </p:txBody>
      </p:sp>
      <p:sp>
        <p:nvSpPr>
          <p:cNvPr id="6" name="角丸四角形 5"/>
          <p:cNvSpPr/>
          <p:nvPr/>
        </p:nvSpPr>
        <p:spPr>
          <a:xfrm>
            <a:off x="581192" y="5361890"/>
            <a:ext cx="4760241" cy="8001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15121" y="2403323"/>
            <a:ext cx="5129561"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2400" dirty="0">
                <a:solidFill>
                  <a:schemeClr val="tx1"/>
                </a:solidFill>
              </a:rPr>
              <a:t>少年事件　　　</a:t>
            </a:r>
            <a:r>
              <a:rPr kumimoji="1" lang="en-US" altLang="ja-JP" sz="2400" dirty="0">
                <a:solidFill>
                  <a:schemeClr val="tx1"/>
                </a:solidFill>
              </a:rPr>
              <a:t>	</a:t>
            </a:r>
            <a:r>
              <a:rPr kumimoji="1" lang="ja-JP" altLang="en-US" sz="2400" dirty="0">
                <a:solidFill>
                  <a:schemeClr val="tx1"/>
                </a:solidFill>
              </a:rPr>
              <a:t>高齢者による事件</a:t>
            </a:r>
          </a:p>
        </p:txBody>
      </p:sp>
    </p:spTree>
    <p:extLst>
      <p:ext uri="{BB962C8B-B14F-4D97-AF65-F5344CB8AC3E}">
        <p14:creationId xmlns:p14="http://schemas.microsoft.com/office/powerpoint/2010/main" val="27340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solidFill>
                  <a:schemeClr val="tx1"/>
                </a:solidFill>
              </a:rPr>
              <a:t>A4</a:t>
            </a:r>
            <a:r>
              <a:rPr lang="ja-JP" altLang="en-US" sz="3200" dirty="0">
                <a:solidFill>
                  <a:schemeClr val="tx1"/>
                </a:solidFill>
              </a:rPr>
              <a:t>　</a:t>
            </a:r>
            <a:r>
              <a:rPr lang="ja-JP" altLang="ja-JP" sz="3200" dirty="0"/>
              <a:t>少年事件の割合は減少し</a:t>
            </a:r>
            <a:br>
              <a:rPr lang="en-US" altLang="ja-JP" sz="3200" dirty="0"/>
            </a:br>
            <a:r>
              <a:rPr lang="ja-JP" altLang="en-US" sz="3200" dirty="0"/>
              <a:t>　　 </a:t>
            </a:r>
            <a:r>
              <a:rPr lang="ja-JP" altLang="ja-JP" sz="3200" dirty="0"/>
              <a:t>高齢者による事件の割合は増加している</a:t>
            </a:r>
            <a:endParaRPr lang="ja-JP" altLang="ja-JP" sz="3200" dirty="0">
              <a:solidFill>
                <a:schemeClr val="tx1"/>
              </a:solidFill>
            </a:endParaRPr>
          </a:p>
        </p:txBody>
      </p:sp>
      <p:sp>
        <p:nvSpPr>
          <p:cNvPr id="7" name="コンテンツ プレースホルダー 2"/>
          <p:cNvSpPr>
            <a:spLocks noGrp="1"/>
          </p:cNvSpPr>
          <p:nvPr>
            <p:ph idx="1"/>
          </p:nvPr>
        </p:nvSpPr>
        <p:spPr>
          <a:xfrm>
            <a:off x="6832600" y="2180496"/>
            <a:ext cx="4907455" cy="4265274"/>
          </a:xfrm>
        </p:spPr>
        <p:txBody>
          <a:bodyPr>
            <a:normAutofit/>
          </a:bodyPr>
          <a:lstStyle/>
          <a:p>
            <a:pPr>
              <a:buFont typeface="Wingdings" panose="05000000000000000000" pitchFamily="2" charset="2"/>
              <a:buChar char="l"/>
            </a:pPr>
            <a:r>
              <a:rPr lang="en-US" altLang="ja-JP" sz="2800" dirty="0"/>
              <a:t>2000</a:t>
            </a:r>
            <a:r>
              <a:rPr lang="ja-JP" altLang="en-US" sz="2800" dirty="0"/>
              <a:t>年と比べると</a:t>
            </a:r>
            <a:r>
              <a:rPr lang="en-US" altLang="ja-JP" sz="2800" dirty="0"/>
              <a:t>2019</a:t>
            </a:r>
            <a:r>
              <a:rPr lang="ja-JP" altLang="en-US" sz="2800" dirty="0"/>
              <a:t>年の</a:t>
            </a:r>
            <a:r>
              <a:rPr lang="en-US" altLang="ja-JP" sz="2800" dirty="0"/>
              <a:t>65</a:t>
            </a:r>
            <a:r>
              <a:rPr lang="ja-JP" altLang="en-US" sz="2800" dirty="0"/>
              <a:t>歳以上の高齢入所者は</a:t>
            </a:r>
            <a:r>
              <a:rPr lang="en-US" altLang="ja-JP" sz="2800" dirty="0"/>
              <a:t>2.5</a:t>
            </a:r>
            <a:r>
              <a:rPr lang="ja-JP" altLang="en-US" sz="2800" dirty="0"/>
              <a:t>倍</a:t>
            </a:r>
            <a:endParaRPr lang="en-US" altLang="ja-JP" sz="2800" dirty="0"/>
          </a:p>
          <a:p>
            <a:pPr>
              <a:buFont typeface="Wingdings" panose="05000000000000000000" pitchFamily="2" charset="2"/>
              <a:buChar char="l"/>
            </a:pPr>
            <a:r>
              <a:rPr lang="ja-JP" altLang="en-US" sz="2800" dirty="0"/>
              <a:t>特に</a:t>
            </a:r>
            <a:r>
              <a:rPr lang="en-US" altLang="ja-JP" sz="2800" dirty="0"/>
              <a:t>70</a:t>
            </a:r>
            <a:r>
              <a:rPr lang="ja-JP" altLang="en-US" sz="2800" dirty="0"/>
              <a:t>歳以上が増加（</a:t>
            </a:r>
            <a:r>
              <a:rPr lang="en-US" altLang="ja-JP" sz="2800" dirty="0"/>
              <a:t>2000</a:t>
            </a:r>
            <a:r>
              <a:rPr lang="ja-JP" altLang="en-US" sz="2800" dirty="0"/>
              <a:t>年と比べて</a:t>
            </a:r>
            <a:r>
              <a:rPr lang="en-US" altLang="ja-JP" sz="2800" dirty="0"/>
              <a:t>4.8</a:t>
            </a:r>
            <a:r>
              <a:rPr lang="ja-JP" altLang="en-US" sz="2800" dirty="0"/>
              <a:t>倍）</a:t>
            </a:r>
            <a:endParaRPr lang="en-US" altLang="ja-JP" sz="2800" dirty="0"/>
          </a:p>
          <a:p>
            <a:pPr>
              <a:buFont typeface="Wingdings" panose="05000000000000000000" pitchFamily="2" charset="2"/>
              <a:buChar char="l"/>
            </a:pPr>
            <a:r>
              <a:rPr lang="ja-JP" altLang="en-US" sz="2800" dirty="0"/>
              <a:t>罪名は窃盗が多く、その中でも万引きの割合が高い</a:t>
            </a:r>
            <a:endParaRPr lang="en-US" altLang="ja-JP" sz="2800" dirty="0"/>
          </a:p>
          <a:p>
            <a:pPr>
              <a:buFont typeface="Wingdings" panose="05000000000000000000" pitchFamily="2" charset="2"/>
              <a:buChar char="l"/>
            </a:pPr>
            <a:r>
              <a:rPr lang="ja-JP" altLang="en-US" sz="2800" dirty="0"/>
              <a:t>福祉との連携が必要</a:t>
            </a:r>
            <a:r>
              <a:rPr lang="en-US" altLang="ja-JP" sz="2800" dirty="0"/>
              <a:t>…</a:t>
            </a:r>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5" name="図 4" descr="http://hakusyo1.moj.go.jp/jp/67/nfm/images/full/h4-7-1-3.jpg"/>
          <p:cNvPicPr/>
          <p:nvPr/>
        </p:nvPicPr>
        <p:blipFill>
          <a:blip r:embed="rId3">
            <a:extLst>
              <a:ext uri="{28A0092B-C50C-407E-A947-70E740481C1C}">
                <a14:useLocalDpi xmlns:a14="http://schemas.microsoft.com/office/drawing/2010/main"/>
              </a:ext>
            </a:extLst>
          </a:blip>
          <a:srcRect/>
          <a:stretch>
            <a:fillRect/>
          </a:stretch>
        </p:blipFill>
        <p:spPr bwMode="auto">
          <a:xfrm>
            <a:off x="435215" y="2513215"/>
            <a:ext cx="6192520" cy="3932555"/>
          </a:xfrm>
          <a:prstGeom prst="rect">
            <a:avLst/>
          </a:prstGeom>
          <a:noFill/>
          <a:ln>
            <a:noFill/>
          </a:ln>
        </p:spPr>
      </p:pic>
      <p:sp>
        <p:nvSpPr>
          <p:cNvPr id="6" name="テキスト ボックス 5">
            <a:extLst>
              <a:ext uri="{FF2B5EF4-FFF2-40B4-BE49-F238E27FC236}">
                <a16:creationId xmlns:a16="http://schemas.microsoft.com/office/drawing/2014/main" id="{518E9644-14A4-4775-86E0-0E1C16F9B7F7}"/>
              </a:ext>
            </a:extLst>
          </p:cNvPr>
          <p:cNvSpPr txBox="1"/>
          <p:nvPr/>
        </p:nvSpPr>
        <p:spPr>
          <a:xfrm>
            <a:off x="3566699" y="6122604"/>
            <a:ext cx="3585404" cy="646331"/>
          </a:xfrm>
          <a:prstGeom prst="rect">
            <a:avLst/>
          </a:prstGeom>
          <a:noFill/>
        </p:spPr>
        <p:txBody>
          <a:bodyPr wrap="square" rtlCol="0">
            <a:spAutoFit/>
          </a:bodyPr>
          <a:lstStyle/>
          <a:p>
            <a:pPr algn="ctr"/>
            <a:endParaRPr kumimoji="1" lang="en-US" altLang="ja-JP" b="1" dirty="0"/>
          </a:p>
          <a:p>
            <a:pPr algn="ctr"/>
            <a:r>
              <a:rPr kumimoji="1" lang="ja-JP" altLang="en-US" b="1" dirty="0"/>
              <a:t>令和</a:t>
            </a:r>
            <a:r>
              <a:rPr kumimoji="1" lang="en-US" altLang="ja-JP" b="1" dirty="0"/>
              <a:t>2</a:t>
            </a:r>
            <a:r>
              <a:rPr kumimoji="1" lang="ja-JP" altLang="en-US" b="1" dirty="0"/>
              <a:t>年版犯罪白書より</a:t>
            </a:r>
            <a:endParaRPr kumimoji="1" lang="en-US" altLang="ja-JP" b="1" dirty="0"/>
          </a:p>
        </p:txBody>
      </p:sp>
    </p:spTree>
    <p:extLst>
      <p:ext uri="{BB962C8B-B14F-4D97-AF65-F5344CB8AC3E}">
        <p14:creationId xmlns:p14="http://schemas.microsoft.com/office/powerpoint/2010/main" val="387185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Q5</a:t>
            </a:r>
            <a:r>
              <a:rPr lang="ja-JP" altLang="en-US" sz="3200" dirty="0"/>
              <a:t>　</a:t>
            </a:r>
            <a:r>
              <a:rPr lang="ja-JP" altLang="ja-JP" sz="3200" dirty="0"/>
              <a:t>出所後に再び犯罪をおかして刑務所に入所する</a:t>
            </a:r>
            <a:br>
              <a:rPr lang="en-US" altLang="ja-JP" sz="3200" dirty="0"/>
            </a:br>
            <a:r>
              <a:rPr lang="ja-JP" altLang="en-US" sz="3200" dirty="0"/>
              <a:t>　　</a:t>
            </a:r>
            <a:r>
              <a:rPr lang="ja-JP" altLang="ja-JP" sz="3200" dirty="0"/>
              <a:t>「再入者」の割合は何％くらい？</a:t>
            </a:r>
            <a:endParaRPr kumimoji="1" lang="ja-JP" altLang="en-US" sz="3200" dirty="0"/>
          </a:p>
        </p:txBody>
      </p:sp>
      <p:sp>
        <p:nvSpPr>
          <p:cNvPr id="9" name="コンテンツ プレースホルダー 2"/>
          <p:cNvSpPr>
            <a:spLocks noGrp="1"/>
          </p:cNvSpPr>
          <p:nvPr>
            <p:ph idx="1"/>
          </p:nvPr>
        </p:nvSpPr>
        <p:spPr>
          <a:xfrm>
            <a:off x="581193" y="2180496"/>
            <a:ext cx="6492707" cy="3936525"/>
          </a:xfrm>
        </p:spPr>
        <p:txBody>
          <a:bodyPr>
            <a:normAutofit/>
          </a:bodyPr>
          <a:lstStyle/>
          <a:p>
            <a:pPr>
              <a:buFont typeface="+mj-lt"/>
              <a:buAutoNum type="alphaUcParenR"/>
            </a:pPr>
            <a:r>
              <a:rPr lang="en-US" altLang="ja-JP" sz="4000" dirty="0"/>
              <a:t>60</a:t>
            </a:r>
            <a:r>
              <a:rPr lang="ja-JP" altLang="en-US" sz="4000" dirty="0"/>
              <a:t>％（半数以上）</a:t>
            </a:r>
            <a:endParaRPr lang="en-US" altLang="ja-JP" sz="4000" dirty="0"/>
          </a:p>
          <a:p>
            <a:pPr>
              <a:buFont typeface="+mj-lt"/>
              <a:buAutoNum type="alphaUcParenR"/>
            </a:pPr>
            <a:r>
              <a:rPr lang="en-US" altLang="ja-JP" sz="4000" dirty="0"/>
              <a:t>40</a:t>
            </a:r>
            <a:r>
              <a:rPr lang="ja-JP" altLang="en-US" sz="4000" dirty="0"/>
              <a:t>％</a:t>
            </a:r>
            <a:endParaRPr lang="en-US" altLang="ja-JP" sz="4000" dirty="0"/>
          </a:p>
          <a:p>
            <a:pPr>
              <a:buFont typeface="+mj-lt"/>
              <a:buAutoNum type="alphaUcParenR"/>
            </a:pPr>
            <a:r>
              <a:rPr lang="en-US" altLang="ja-JP" sz="4000" dirty="0"/>
              <a:t>20</a:t>
            </a:r>
            <a:r>
              <a:rPr lang="ja-JP" altLang="en-US" sz="4000" dirty="0"/>
              <a:t>％</a:t>
            </a:r>
            <a:endParaRPr lang="en-US" altLang="ja-JP" sz="4000" dirty="0"/>
          </a:p>
          <a:p>
            <a:pPr>
              <a:buFont typeface="+mj-lt"/>
              <a:buAutoNum type="alphaUcParenR"/>
            </a:pPr>
            <a:r>
              <a:rPr lang="en-US" altLang="ja-JP" sz="4000" dirty="0"/>
              <a:t>10</a:t>
            </a:r>
            <a:r>
              <a:rPr lang="ja-JP" altLang="en-US" sz="4000" dirty="0"/>
              <a:t>％（ほとんどいない）</a:t>
            </a:r>
            <a:endParaRPr lang="en-US" altLang="ja-JP" sz="80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4693" y="3606800"/>
            <a:ext cx="2116758" cy="2116758"/>
          </a:xfrm>
          <a:prstGeom prst="rect">
            <a:avLst/>
          </a:prstGeom>
        </p:spPr>
      </p:pic>
      <p:sp>
        <p:nvSpPr>
          <p:cNvPr id="6" name="角丸四角形 5"/>
          <p:cNvSpPr/>
          <p:nvPr/>
        </p:nvSpPr>
        <p:spPr>
          <a:xfrm>
            <a:off x="581193" y="2526553"/>
            <a:ext cx="4758062" cy="8001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99586" y="2864988"/>
            <a:ext cx="4992414"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400" dirty="0">
                <a:solidFill>
                  <a:schemeClr val="tx1"/>
                </a:solidFill>
              </a:rPr>
              <a:t>なんと！びっケロ</a:t>
            </a:r>
          </a:p>
        </p:txBody>
      </p:sp>
    </p:spTree>
    <p:extLst>
      <p:ext uri="{BB962C8B-B14F-4D97-AF65-F5344CB8AC3E}">
        <p14:creationId xmlns:p14="http://schemas.microsoft.com/office/powerpoint/2010/main" val="42364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A5</a:t>
            </a:r>
            <a:r>
              <a:rPr lang="ja-JP" altLang="en-US" dirty="0">
                <a:solidFill>
                  <a:schemeClr val="tx1"/>
                </a:solidFill>
              </a:rPr>
              <a:t> 約</a:t>
            </a:r>
            <a:r>
              <a:rPr lang="en-US" altLang="ja-JP" dirty="0">
                <a:solidFill>
                  <a:schemeClr val="tx1"/>
                </a:solidFill>
              </a:rPr>
              <a:t>60</a:t>
            </a:r>
            <a:r>
              <a:rPr lang="ja-JP" altLang="en-US" dirty="0">
                <a:solidFill>
                  <a:schemeClr val="tx1"/>
                </a:solidFill>
              </a:rPr>
              <a:t>％が再入者に</a:t>
            </a:r>
            <a:endParaRPr lang="ja-JP" altLang="ja-JP" dirty="0">
              <a:solidFill>
                <a:schemeClr val="tx1"/>
              </a:solidFill>
            </a:endParaRPr>
          </a:p>
        </p:txBody>
      </p:sp>
      <p:sp>
        <p:nvSpPr>
          <p:cNvPr id="7" name="コンテンツ プレースホルダー 2"/>
          <p:cNvSpPr>
            <a:spLocks noGrp="1"/>
          </p:cNvSpPr>
          <p:nvPr>
            <p:ph idx="1"/>
          </p:nvPr>
        </p:nvSpPr>
        <p:spPr>
          <a:xfrm>
            <a:off x="6832600" y="2180496"/>
            <a:ext cx="4907455" cy="4265274"/>
          </a:xfrm>
        </p:spPr>
        <p:txBody>
          <a:bodyPr>
            <a:normAutofit/>
          </a:bodyPr>
          <a:lstStyle/>
          <a:p>
            <a:pPr>
              <a:buFont typeface="Wingdings" panose="05000000000000000000" pitchFamily="2" charset="2"/>
              <a:buChar char="l"/>
            </a:pPr>
            <a:r>
              <a:rPr lang="ja-JP" altLang="ja-JP" sz="2800" dirty="0"/>
              <a:t>出所後に再び犯罪をおかして刑務所に入所する「再入者」の割合は、</a:t>
            </a:r>
            <a:r>
              <a:rPr lang="en-US" altLang="ja-JP" sz="2800" dirty="0"/>
              <a:t>2019</a:t>
            </a:r>
            <a:r>
              <a:rPr lang="ja-JP" altLang="ja-JP" sz="2800" dirty="0"/>
              <a:t>年には</a:t>
            </a:r>
            <a:r>
              <a:rPr lang="en-US" altLang="ja-JP" sz="2800" dirty="0"/>
              <a:t>58.3</a:t>
            </a:r>
            <a:r>
              <a:rPr lang="ja-JP" altLang="ja-JP" sz="2800" dirty="0"/>
              <a:t>％</a:t>
            </a:r>
            <a:endParaRPr lang="en-US" altLang="ja-JP" sz="2800" dirty="0"/>
          </a:p>
          <a:p>
            <a:pPr>
              <a:buFont typeface="Wingdings" panose="05000000000000000000" pitchFamily="2" charset="2"/>
              <a:buChar char="l"/>
            </a:pPr>
            <a:r>
              <a:rPr lang="ja-JP" altLang="ja-JP" sz="2800" dirty="0"/>
              <a:t>再犯をいかに防止するかが大きな課題</a:t>
            </a:r>
            <a:endParaRPr lang="en-US" altLang="ja-JP" sz="2800" dirty="0"/>
          </a:p>
          <a:p>
            <a:pPr>
              <a:buFont typeface="Wingdings" panose="05000000000000000000" pitchFamily="2" charset="2"/>
              <a:buChar char="l"/>
            </a:pPr>
            <a:r>
              <a:rPr lang="ja-JP" altLang="ja-JP" sz="2800" dirty="0"/>
              <a:t>出所後の生活が安定することがとても大切</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9" name="図 8" descr="http://hakusyo1.moj.go.jp/jp/67/nfm/images/full/h5-2-3-1.jpg"/>
          <p:cNvPicPr/>
          <p:nvPr/>
        </p:nvPicPr>
        <p:blipFill>
          <a:blip r:embed="rId3">
            <a:extLst>
              <a:ext uri="{28A0092B-C50C-407E-A947-70E740481C1C}">
                <a14:useLocalDpi xmlns:a14="http://schemas.microsoft.com/office/drawing/2010/main"/>
              </a:ext>
            </a:extLst>
          </a:blip>
          <a:srcRect/>
          <a:stretch>
            <a:fillRect/>
          </a:stretch>
        </p:blipFill>
        <p:spPr bwMode="auto">
          <a:xfrm>
            <a:off x="424705" y="2710075"/>
            <a:ext cx="6192520" cy="3206115"/>
          </a:xfrm>
          <a:prstGeom prst="rect">
            <a:avLst/>
          </a:prstGeom>
          <a:noFill/>
          <a:ln>
            <a:noFill/>
          </a:ln>
        </p:spPr>
      </p:pic>
      <p:sp>
        <p:nvSpPr>
          <p:cNvPr id="5" name="テキスト ボックス 4">
            <a:extLst>
              <a:ext uri="{FF2B5EF4-FFF2-40B4-BE49-F238E27FC236}">
                <a16:creationId xmlns:a16="http://schemas.microsoft.com/office/drawing/2014/main" id="{1C2F6130-FC0E-47CD-9E0E-27FD895EF7EF}"/>
              </a:ext>
            </a:extLst>
          </p:cNvPr>
          <p:cNvSpPr txBox="1"/>
          <p:nvPr/>
        </p:nvSpPr>
        <p:spPr>
          <a:xfrm>
            <a:off x="3520965" y="5764481"/>
            <a:ext cx="3585404" cy="646331"/>
          </a:xfrm>
          <a:prstGeom prst="rect">
            <a:avLst/>
          </a:prstGeom>
          <a:noFill/>
        </p:spPr>
        <p:txBody>
          <a:bodyPr wrap="square" rtlCol="0">
            <a:spAutoFit/>
          </a:bodyPr>
          <a:lstStyle/>
          <a:p>
            <a:pPr algn="ctr"/>
            <a:endParaRPr kumimoji="1" lang="en-US" altLang="ja-JP" b="1" dirty="0"/>
          </a:p>
          <a:p>
            <a:pPr algn="ctr"/>
            <a:r>
              <a:rPr kumimoji="1" lang="ja-JP" altLang="en-US" b="1" dirty="0"/>
              <a:t>令和</a:t>
            </a:r>
            <a:r>
              <a:rPr kumimoji="1" lang="en-US" altLang="ja-JP" b="1" dirty="0"/>
              <a:t>2</a:t>
            </a:r>
            <a:r>
              <a:rPr kumimoji="1" lang="ja-JP" altLang="en-US" b="1" dirty="0"/>
              <a:t>年版犯罪白書より</a:t>
            </a:r>
            <a:endParaRPr kumimoji="1" lang="en-US" altLang="ja-JP" b="1" dirty="0"/>
          </a:p>
        </p:txBody>
      </p:sp>
    </p:spTree>
    <p:extLst>
      <p:ext uri="{BB962C8B-B14F-4D97-AF65-F5344CB8AC3E}">
        <p14:creationId xmlns:p14="http://schemas.microsoft.com/office/powerpoint/2010/main" val="3294706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Q6</a:t>
            </a:r>
            <a:r>
              <a:rPr lang="ja-JP" altLang="en-US" sz="2800" dirty="0"/>
              <a:t>　</a:t>
            </a:r>
            <a:r>
              <a:rPr lang="ja-JP" altLang="ja-JP" sz="2800" dirty="0"/>
              <a:t>懲役受刑者は、平日一日８時間を超えない範囲で</a:t>
            </a:r>
            <a:br>
              <a:rPr lang="en-US" altLang="ja-JP" sz="2800" dirty="0"/>
            </a:br>
            <a:r>
              <a:rPr lang="ja-JP" altLang="en-US" sz="2800" dirty="0"/>
              <a:t>　　 </a:t>
            </a:r>
            <a:r>
              <a:rPr lang="ja-JP" altLang="ja-JP" sz="2800" dirty="0"/>
              <a:t>刑務作業を行うものとされています。</a:t>
            </a:r>
            <a:br>
              <a:rPr lang="en-US" altLang="ja-JP" sz="2800" dirty="0"/>
            </a:br>
            <a:r>
              <a:rPr lang="en-US" altLang="ja-JP" sz="2800" dirty="0"/>
              <a:t>        </a:t>
            </a:r>
            <a:r>
              <a:rPr lang="ja-JP" altLang="ja-JP" sz="2800" dirty="0"/>
              <a:t>作業報奨金は月平均でいくらくらいでしょう？</a:t>
            </a:r>
            <a:endParaRPr kumimoji="1" lang="ja-JP" altLang="en-US" sz="2800" dirty="0"/>
          </a:p>
        </p:txBody>
      </p:sp>
      <p:sp>
        <p:nvSpPr>
          <p:cNvPr id="9" name="コンテンツ プレースホルダー 2"/>
          <p:cNvSpPr>
            <a:spLocks noGrp="1"/>
          </p:cNvSpPr>
          <p:nvPr>
            <p:ph idx="1"/>
          </p:nvPr>
        </p:nvSpPr>
        <p:spPr>
          <a:xfrm>
            <a:off x="581193" y="2180496"/>
            <a:ext cx="4080017" cy="3936525"/>
          </a:xfrm>
        </p:spPr>
        <p:txBody>
          <a:bodyPr>
            <a:normAutofit/>
          </a:bodyPr>
          <a:lstStyle/>
          <a:p>
            <a:pPr>
              <a:buFont typeface="+mj-lt"/>
              <a:buAutoNum type="alphaUcParenR"/>
            </a:pPr>
            <a:r>
              <a:rPr lang="en-US" altLang="ja-JP" sz="4000" dirty="0"/>
              <a:t>20,000</a:t>
            </a:r>
            <a:r>
              <a:rPr lang="ja-JP" altLang="en-US" sz="4000" dirty="0"/>
              <a:t>円</a:t>
            </a:r>
            <a:endParaRPr lang="en-US" altLang="ja-JP" sz="4000" dirty="0"/>
          </a:p>
          <a:p>
            <a:pPr>
              <a:buFont typeface="+mj-lt"/>
              <a:buAutoNum type="alphaUcParenR"/>
            </a:pPr>
            <a:r>
              <a:rPr lang="en-US" altLang="ja-JP" sz="4000" dirty="0"/>
              <a:t>10,000</a:t>
            </a:r>
            <a:r>
              <a:rPr lang="ja-JP" altLang="en-US" sz="4000" dirty="0"/>
              <a:t>円</a:t>
            </a:r>
            <a:endParaRPr lang="en-US" altLang="ja-JP" sz="4000" dirty="0"/>
          </a:p>
          <a:p>
            <a:pPr>
              <a:buFont typeface="+mj-lt"/>
              <a:buAutoNum type="alphaUcParenR"/>
            </a:pPr>
            <a:r>
              <a:rPr lang="en-US" altLang="ja-JP" sz="4000" dirty="0"/>
              <a:t>4,000</a:t>
            </a:r>
            <a:r>
              <a:rPr lang="ja-JP" altLang="en-US" sz="4000" dirty="0"/>
              <a:t>円</a:t>
            </a:r>
            <a:endParaRPr lang="en-US" altLang="ja-JP" sz="4000" dirty="0"/>
          </a:p>
          <a:p>
            <a:pPr>
              <a:buFont typeface="+mj-lt"/>
              <a:buAutoNum type="alphaUcParenR"/>
            </a:pPr>
            <a:r>
              <a:rPr lang="en-US" altLang="ja-JP" sz="4000" dirty="0"/>
              <a:t>0</a:t>
            </a:r>
            <a:r>
              <a:rPr lang="ja-JP" altLang="en-US" sz="4000" dirty="0"/>
              <a:t>円（なし）</a:t>
            </a:r>
            <a:endParaRPr lang="en-US" altLang="ja-JP" sz="4000" dirty="0"/>
          </a:p>
        </p:txBody>
      </p:sp>
      <p:sp>
        <p:nvSpPr>
          <p:cNvPr id="5" name="フッター プレースホルダー 4"/>
          <p:cNvSpPr>
            <a:spLocks noGrp="1"/>
          </p:cNvSpPr>
          <p:nvPr>
            <p:ph type="ftr" sz="quarter" idx="11"/>
          </p:nvPr>
        </p:nvSpPr>
        <p:spPr/>
        <p:txBody>
          <a:bodyPr/>
          <a:lstStyle/>
          <a:p>
            <a:r>
              <a:rPr lang="en-US"/>
              <a:t>(c) CrimeInfo</a:t>
            </a:r>
            <a:endParaRPr lang="en-US" dirty="0"/>
          </a:p>
        </p:txBody>
      </p:sp>
      <p:sp>
        <p:nvSpPr>
          <p:cNvPr id="6" name="角丸四角形 5"/>
          <p:cNvSpPr/>
          <p:nvPr/>
        </p:nvSpPr>
        <p:spPr>
          <a:xfrm>
            <a:off x="581193" y="4174362"/>
            <a:ext cx="3065256" cy="8001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https://www.crimeinfo.jp/wp-content/uploads/2019/03/0fbe1c6c6f2902020dd35973b6b5bb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5784" y="2327635"/>
            <a:ext cx="4096215" cy="273003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779941" y="6167389"/>
            <a:ext cx="5307980" cy="307777"/>
          </a:xfrm>
          <a:prstGeom prst="rect">
            <a:avLst/>
          </a:prstGeom>
          <a:noFill/>
        </p:spPr>
        <p:txBody>
          <a:bodyPr wrap="square" rtlCol="0">
            <a:spAutoFit/>
          </a:bodyPr>
          <a:lstStyle/>
          <a:p>
            <a:pPr algn="r"/>
            <a:r>
              <a:rPr kumimoji="1" lang="ja-JP" altLang="en-US" sz="1400" dirty="0"/>
              <a:t>左：縫製工場（栃木刑務所）　右：洗濯工場（千葉刑務所）</a:t>
            </a:r>
          </a:p>
        </p:txBody>
      </p:sp>
      <p:pic>
        <p:nvPicPr>
          <p:cNvPr id="2052" name="Picture 4" descr="https://www.crimeinfo.jp/wp-content/uploads/2019/03/6bca6948bc0fc467f236cfb019697909.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43746" y="3213184"/>
            <a:ext cx="3964636" cy="264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A6</a:t>
            </a:r>
            <a:r>
              <a:rPr lang="ja-JP" altLang="en-US" dirty="0">
                <a:solidFill>
                  <a:schemeClr val="tx1"/>
                </a:solidFill>
              </a:rPr>
              <a:t>　</a:t>
            </a:r>
            <a:r>
              <a:rPr lang="ja-JP" altLang="ja-JP" dirty="0"/>
              <a:t>作業報奨金は月平均で約</a:t>
            </a:r>
            <a:r>
              <a:rPr lang="en-US" altLang="ja-JP" dirty="0"/>
              <a:t>4,000</a:t>
            </a:r>
            <a:r>
              <a:rPr lang="ja-JP" altLang="ja-JP" dirty="0"/>
              <a:t>円</a:t>
            </a:r>
            <a:endParaRPr lang="ja-JP" altLang="ja-JP" dirty="0">
              <a:solidFill>
                <a:schemeClr val="tx1"/>
              </a:solidFill>
            </a:endParaRPr>
          </a:p>
        </p:txBody>
      </p:sp>
      <p:sp>
        <p:nvSpPr>
          <p:cNvPr id="7" name="コンテンツ プレースホルダー 2"/>
          <p:cNvSpPr>
            <a:spLocks noGrp="1"/>
          </p:cNvSpPr>
          <p:nvPr>
            <p:ph idx="1"/>
          </p:nvPr>
        </p:nvSpPr>
        <p:spPr>
          <a:xfrm>
            <a:off x="6832600" y="2180496"/>
            <a:ext cx="4907455" cy="4265274"/>
          </a:xfrm>
        </p:spPr>
        <p:txBody>
          <a:bodyPr>
            <a:normAutofit/>
          </a:bodyPr>
          <a:lstStyle/>
          <a:p>
            <a:pPr>
              <a:buFont typeface="Wingdings" panose="05000000000000000000" pitchFamily="2" charset="2"/>
              <a:buChar char="l"/>
            </a:pPr>
            <a:r>
              <a:rPr lang="ja-JP" altLang="en-US" sz="2800" dirty="0"/>
              <a:t>報奨金は</a:t>
            </a:r>
            <a:r>
              <a:rPr lang="en-US" altLang="ja-JP" sz="2800" dirty="0"/>
              <a:t>2019</a:t>
            </a:r>
            <a:r>
              <a:rPr lang="ja-JP" altLang="ja-JP" sz="2800" dirty="0"/>
              <a:t>年は月平均で</a:t>
            </a:r>
            <a:r>
              <a:rPr lang="en-US" altLang="ja-JP" sz="2800" dirty="0"/>
              <a:t>4,260</a:t>
            </a:r>
            <a:r>
              <a:rPr lang="ja-JP" altLang="ja-JP" sz="2800" dirty="0"/>
              <a:t>円</a:t>
            </a:r>
            <a:endParaRPr lang="en-US" altLang="ja-JP" sz="2800" dirty="0"/>
          </a:p>
          <a:p>
            <a:pPr>
              <a:buFont typeface="Wingdings" panose="05000000000000000000" pitchFamily="2" charset="2"/>
              <a:buChar char="l"/>
            </a:pPr>
            <a:r>
              <a:rPr lang="ja-JP" altLang="ja-JP" sz="2800" dirty="0"/>
              <a:t>刑期</a:t>
            </a:r>
            <a:r>
              <a:rPr lang="en-US" altLang="ja-JP" sz="2800" dirty="0"/>
              <a:t>1</a:t>
            </a:r>
            <a:r>
              <a:rPr lang="ja-JP" altLang="ja-JP" sz="2800" dirty="0"/>
              <a:t>年間、</a:t>
            </a:r>
            <a:r>
              <a:rPr lang="ja-JP" altLang="en-US" sz="2800" dirty="0"/>
              <a:t>全く</a:t>
            </a:r>
            <a:r>
              <a:rPr lang="ja-JP" altLang="ja-JP" sz="2800" dirty="0"/>
              <a:t>使用しなければ、</a:t>
            </a:r>
            <a:r>
              <a:rPr lang="ja-JP" altLang="en-US" sz="2800" dirty="0"/>
              <a:t>約</a:t>
            </a:r>
            <a:r>
              <a:rPr lang="en-US" altLang="ja-JP" sz="2800" dirty="0"/>
              <a:t>5</a:t>
            </a:r>
            <a:r>
              <a:rPr lang="ja-JP" altLang="ja-JP" sz="2800" dirty="0"/>
              <a:t>万円程度が手元に残るくらい</a:t>
            </a:r>
            <a:r>
              <a:rPr lang="ja-JP" altLang="en-US" sz="2800" dirty="0"/>
              <a:t>の金額</a:t>
            </a:r>
            <a:endParaRPr lang="en-US" altLang="ja-JP" sz="2800" dirty="0"/>
          </a:p>
          <a:p>
            <a:pPr>
              <a:buFont typeface="Wingdings" panose="05000000000000000000" pitchFamily="2" charset="2"/>
              <a:buChar char="l"/>
            </a:pPr>
            <a:r>
              <a:rPr lang="ja-JP" altLang="ja-JP" sz="2800" dirty="0"/>
              <a:t>作業報奨金については様々な意見があります。</a:t>
            </a:r>
            <a:endParaRPr lang="en-US" altLang="ja-JP" sz="2800" dirty="0"/>
          </a:p>
          <a:p>
            <a:pPr>
              <a:buFont typeface="Wingdings" panose="05000000000000000000" pitchFamily="2" charset="2"/>
              <a:buChar char="l"/>
            </a:pPr>
            <a:r>
              <a:rPr lang="ja-JP" altLang="ja-JP" sz="2800" dirty="0"/>
              <a:t>あなたはどう思</a:t>
            </a:r>
            <a:r>
              <a:rPr lang="ja-JP" altLang="en-US" sz="2800" dirty="0"/>
              <a:t>う</a:t>
            </a:r>
            <a:r>
              <a:rPr lang="ja-JP" altLang="ja-JP" sz="2800" dirty="0"/>
              <a:t>？</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
        <p:nvSpPr>
          <p:cNvPr id="4" name="テキスト ボックス 3"/>
          <p:cNvSpPr txBox="1"/>
          <p:nvPr/>
        </p:nvSpPr>
        <p:spPr>
          <a:xfrm>
            <a:off x="1648832" y="2928569"/>
            <a:ext cx="4138651" cy="1015663"/>
          </a:xfrm>
          <a:prstGeom prst="rect">
            <a:avLst/>
          </a:prstGeom>
          <a:solidFill>
            <a:schemeClr val="tx1"/>
          </a:solidFill>
        </p:spPr>
        <p:txBody>
          <a:bodyPr wrap="square" rtlCol="0">
            <a:spAutoFit/>
          </a:bodyPr>
          <a:lstStyle/>
          <a:p>
            <a:r>
              <a:rPr lang="ja-JP" altLang="ja-JP" sz="2000" dirty="0">
                <a:solidFill>
                  <a:schemeClr val="bg1"/>
                </a:solidFill>
              </a:rPr>
              <a:t>罪を犯したのだし、刑務所で３食出るのだから、働いて当然。</a:t>
            </a:r>
            <a:br>
              <a:rPr lang="en-US" altLang="ja-JP" sz="2000" dirty="0">
                <a:solidFill>
                  <a:schemeClr val="bg1"/>
                </a:solidFill>
              </a:rPr>
            </a:br>
            <a:r>
              <a:rPr lang="ja-JP" altLang="ja-JP" sz="2000" dirty="0">
                <a:solidFill>
                  <a:schemeClr val="bg1"/>
                </a:solidFill>
              </a:rPr>
              <a:t>報奨金は</a:t>
            </a:r>
            <a:r>
              <a:rPr lang="ja-JP" altLang="en-US" sz="2000" dirty="0">
                <a:solidFill>
                  <a:schemeClr val="bg1"/>
                </a:solidFill>
              </a:rPr>
              <a:t>いらないじゃない</a:t>
            </a:r>
            <a:r>
              <a:rPr lang="ja-JP" altLang="ja-JP" sz="2000" dirty="0">
                <a:solidFill>
                  <a:schemeClr val="bg1"/>
                </a:solidFill>
              </a:rPr>
              <a:t>？</a:t>
            </a:r>
          </a:p>
        </p:txBody>
      </p:sp>
      <p:sp>
        <p:nvSpPr>
          <p:cNvPr id="10" name="テキスト ボックス 9"/>
          <p:cNvSpPr txBox="1"/>
          <p:nvPr/>
        </p:nvSpPr>
        <p:spPr>
          <a:xfrm>
            <a:off x="1650408" y="4623955"/>
            <a:ext cx="4137075" cy="1323439"/>
          </a:xfrm>
          <a:prstGeom prst="rect">
            <a:avLst/>
          </a:prstGeom>
          <a:solidFill>
            <a:schemeClr val="tx1"/>
          </a:solidFill>
        </p:spPr>
        <p:txBody>
          <a:bodyPr wrap="square" rtlCol="0">
            <a:spAutoFit/>
          </a:bodyPr>
          <a:lstStyle/>
          <a:p>
            <a:r>
              <a:rPr lang="ja-JP" altLang="en-US" sz="2000" dirty="0">
                <a:solidFill>
                  <a:schemeClr val="bg1"/>
                </a:solidFill>
              </a:rPr>
              <a:t>５</a:t>
            </a:r>
            <a:r>
              <a:rPr lang="ja-JP" altLang="ja-JP" sz="2000" dirty="0">
                <a:solidFill>
                  <a:schemeClr val="bg1"/>
                </a:solidFill>
              </a:rPr>
              <a:t>万円</a:t>
            </a:r>
            <a:r>
              <a:rPr lang="ja-JP" altLang="en-US" sz="2000" dirty="0">
                <a:solidFill>
                  <a:schemeClr val="bg1"/>
                </a:solidFill>
              </a:rPr>
              <a:t>じゃ</a:t>
            </a:r>
            <a:r>
              <a:rPr lang="ja-JP" altLang="ja-JP" sz="2000" dirty="0">
                <a:solidFill>
                  <a:schemeClr val="bg1"/>
                </a:solidFill>
              </a:rPr>
              <a:t>、出所後に家を借りることもできない</a:t>
            </a:r>
            <a:r>
              <a:rPr lang="ja-JP" altLang="en-US" sz="2000" dirty="0">
                <a:solidFill>
                  <a:schemeClr val="bg1"/>
                </a:solidFill>
              </a:rPr>
              <a:t>よ</a:t>
            </a:r>
            <a:r>
              <a:rPr lang="en-US" altLang="ja-JP" sz="2000" dirty="0">
                <a:solidFill>
                  <a:schemeClr val="bg1"/>
                </a:solidFill>
              </a:rPr>
              <a:t>…</a:t>
            </a:r>
            <a:r>
              <a:rPr lang="ja-JP" altLang="ja-JP" sz="2000" dirty="0" err="1">
                <a:solidFill>
                  <a:schemeClr val="bg1"/>
                </a:solidFill>
              </a:rPr>
              <a:t>。</a:t>
            </a:r>
            <a:endParaRPr lang="en-US" altLang="ja-JP" sz="2000" dirty="0">
              <a:solidFill>
                <a:schemeClr val="bg1"/>
              </a:solidFill>
            </a:endParaRPr>
          </a:p>
          <a:p>
            <a:r>
              <a:rPr lang="ja-JP" altLang="ja-JP" sz="2000" dirty="0">
                <a:solidFill>
                  <a:schemeClr val="bg1"/>
                </a:solidFill>
              </a:rPr>
              <a:t>再犯を防ぐためにも報奨金の額を上げた方がいい</a:t>
            </a:r>
            <a:r>
              <a:rPr lang="ja-JP" altLang="en-US" sz="2000" dirty="0">
                <a:solidFill>
                  <a:schemeClr val="bg1"/>
                </a:solidFill>
              </a:rPr>
              <a:t>んじゃない？</a:t>
            </a:r>
            <a:endParaRPr lang="ja-JP" altLang="ja-JP" sz="2000" dirty="0">
              <a:solidFill>
                <a:schemeClr val="bg1"/>
              </a:solidFill>
            </a:endParaRPr>
          </a:p>
        </p:txBody>
      </p:sp>
      <p:pic>
        <p:nvPicPr>
          <p:cNvPr id="11" name="図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331" y="2829152"/>
            <a:ext cx="1214496" cy="1214496"/>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1690" y="4797092"/>
            <a:ext cx="977167" cy="977167"/>
          </a:xfrm>
          <a:prstGeom prst="rect">
            <a:avLst/>
          </a:prstGeom>
        </p:spPr>
      </p:pic>
    </p:spTree>
    <p:extLst>
      <p:ext uri="{BB962C8B-B14F-4D97-AF65-F5344CB8AC3E}">
        <p14:creationId xmlns:p14="http://schemas.microsoft.com/office/powerpoint/2010/main" val="153918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Work3 </a:t>
            </a:r>
            <a:r>
              <a:rPr lang="ja-JP" altLang="en-US" dirty="0"/>
              <a:t>エピソードで知る受刑者のこと</a:t>
            </a:r>
            <a:endParaRPr kumimoji="1" lang="ja-JP" altLang="en-US" dirty="0"/>
          </a:p>
        </p:txBody>
      </p:sp>
      <p:sp>
        <p:nvSpPr>
          <p:cNvPr id="9" name="コンテンツ プレースホルダー 2"/>
          <p:cNvSpPr>
            <a:spLocks noGrp="1"/>
          </p:cNvSpPr>
          <p:nvPr>
            <p:ph idx="1"/>
          </p:nvPr>
        </p:nvSpPr>
        <p:spPr>
          <a:xfrm>
            <a:off x="581193" y="2180496"/>
            <a:ext cx="11064269" cy="3936525"/>
          </a:xfrm>
        </p:spPr>
        <p:txBody>
          <a:bodyPr>
            <a:normAutofit/>
          </a:bodyPr>
          <a:lstStyle/>
          <a:p>
            <a:pPr marL="0" indent="0" algn="ctr">
              <a:buNone/>
            </a:pPr>
            <a:r>
              <a:rPr lang="ja-JP" altLang="en-US" sz="3600" dirty="0"/>
              <a:t>受刑者となった人たちは</a:t>
            </a:r>
            <a:br>
              <a:rPr lang="en-US" altLang="ja-JP" sz="3600" dirty="0"/>
            </a:br>
            <a:r>
              <a:rPr lang="ja-JP" altLang="en-US" sz="3600" dirty="0"/>
              <a:t>どのような人生を歩んできたのでしょう？</a:t>
            </a:r>
            <a:endParaRPr lang="en-US" altLang="ja-JP" sz="3600" dirty="0"/>
          </a:p>
          <a:p>
            <a:pPr marL="0" indent="0" algn="ctr">
              <a:buNone/>
            </a:pPr>
            <a:r>
              <a:rPr lang="ja-JP" altLang="en-US" sz="3600" dirty="0"/>
              <a:t>３グループに分かれて</a:t>
            </a:r>
            <a:r>
              <a:rPr lang="en-US" altLang="ja-JP" sz="3600" dirty="0"/>
              <a:t>3</a:t>
            </a:r>
            <a:r>
              <a:rPr lang="ja-JP" altLang="en-US" sz="3600" dirty="0"/>
              <a:t>人の受刑経験者の</a:t>
            </a:r>
            <a:br>
              <a:rPr lang="en-US" altLang="ja-JP" sz="3600" dirty="0"/>
            </a:br>
            <a:r>
              <a:rPr lang="ja-JP" altLang="en-US" sz="3600" dirty="0"/>
              <a:t>エピソードを読み</a:t>
            </a:r>
            <a:br>
              <a:rPr lang="en-US" altLang="ja-JP" sz="3600" dirty="0"/>
            </a:br>
            <a:r>
              <a:rPr lang="ja-JP" altLang="en-US" sz="3600" dirty="0"/>
              <a:t>背景や出所後の暮らしについて考えます</a:t>
            </a:r>
            <a:endParaRPr lang="en-US" altLang="ja-JP" sz="36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10314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ワーク</a:t>
            </a:r>
            <a:r>
              <a:rPr lang="en-US" altLang="ja-JP" dirty="0"/>
              <a:t>4</a:t>
            </a:r>
            <a:r>
              <a:rPr lang="ja-JP" altLang="en-US" dirty="0"/>
              <a:t>　エピソードで知る受刑者のこと</a:t>
            </a:r>
            <a:endParaRPr kumimoji="1" lang="ja-JP" altLang="en-US" dirty="0"/>
          </a:p>
        </p:txBody>
      </p:sp>
      <p:sp>
        <p:nvSpPr>
          <p:cNvPr id="9" name="コンテンツ プレースホルダー 2"/>
          <p:cNvSpPr>
            <a:spLocks noGrp="1"/>
          </p:cNvSpPr>
          <p:nvPr>
            <p:ph idx="1"/>
          </p:nvPr>
        </p:nvSpPr>
        <p:spPr>
          <a:xfrm>
            <a:off x="581193" y="2327636"/>
            <a:ext cx="11158862" cy="3789386"/>
          </a:xfrm>
        </p:spPr>
        <p:txBody>
          <a:bodyPr>
            <a:normAutofit fontScale="85000" lnSpcReduction="20000"/>
          </a:bodyPr>
          <a:lstStyle/>
          <a:p>
            <a:pPr marL="742950" indent="-742950">
              <a:buFont typeface="+mj-lt"/>
              <a:buAutoNum type="arabicPeriod"/>
            </a:pPr>
            <a:r>
              <a:rPr lang="ja-JP" altLang="en-US" sz="3600" dirty="0"/>
              <a:t>グループで</a:t>
            </a:r>
            <a:r>
              <a:rPr lang="en-US" altLang="ja-JP" sz="3600" dirty="0"/>
              <a:t>1</a:t>
            </a:r>
            <a:r>
              <a:rPr lang="ja-JP" altLang="en-US" sz="3600" dirty="0"/>
              <a:t>人、エピソードを音読してください</a:t>
            </a:r>
            <a:endParaRPr lang="en-US" altLang="ja-JP" sz="3600" dirty="0"/>
          </a:p>
          <a:p>
            <a:pPr marL="742950" indent="-742950">
              <a:buFont typeface="+mj-lt"/>
              <a:buAutoNum type="arabicPeriod"/>
            </a:pPr>
            <a:r>
              <a:rPr lang="ja-JP" altLang="en-US" sz="3600" dirty="0"/>
              <a:t>個人でワークシートに記入してください（</a:t>
            </a:r>
            <a:r>
              <a:rPr lang="en-US" altLang="ja-JP" sz="3600" dirty="0"/>
              <a:t>3</a:t>
            </a:r>
            <a:r>
              <a:rPr lang="ja-JP" altLang="en-US" sz="3600" dirty="0"/>
              <a:t>分）</a:t>
            </a:r>
            <a:endParaRPr lang="en-US" altLang="ja-JP" sz="3600" dirty="0"/>
          </a:p>
          <a:p>
            <a:pPr marL="0" indent="0">
              <a:buNone/>
            </a:pPr>
            <a:r>
              <a:rPr lang="en-US" altLang="ja-JP" sz="3600" dirty="0"/>
              <a:t>	</a:t>
            </a:r>
            <a:r>
              <a:rPr lang="ja-JP" altLang="en-US" sz="3600" dirty="0"/>
              <a:t>①一番印象に残ったこと</a:t>
            </a:r>
            <a:endParaRPr lang="en-US" altLang="ja-JP" sz="3600" dirty="0"/>
          </a:p>
          <a:p>
            <a:pPr marL="0" indent="0">
              <a:buNone/>
            </a:pPr>
            <a:r>
              <a:rPr lang="ja-JP" altLang="en-US" sz="3600" dirty="0"/>
              <a:t>　</a:t>
            </a:r>
            <a:r>
              <a:rPr lang="en-US" altLang="ja-JP" sz="3600" dirty="0"/>
              <a:t>	</a:t>
            </a:r>
            <a:r>
              <a:rPr lang="ja-JP" altLang="en-US" sz="3600" dirty="0"/>
              <a:t>②その方の人生ではどんな困難があったと思う？</a:t>
            </a:r>
            <a:endParaRPr lang="en-US" altLang="ja-JP" sz="3600" dirty="0"/>
          </a:p>
          <a:p>
            <a:pPr marL="0" indent="0">
              <a:buNone/>
            </a:pPr>
            <a:r>
              <a:rPr lang="ja-JP" altLang="en-US" sz="3600" dirty="0"/>
              <a:t>　</a:t>
            </a:r>
            <a:r>
              <a:rPr lang="en-US" altLang="ja-JP" sz="3600" dirty="0"/>
              <a:t>	</a:t>
            </a:r>
            <a:r>
              <a:rPr lang="ja-JP" altLang="en-US" sz="3600" dirty="0"/>
              <a:t>③どんな支援やきっかけがあれば再犯を防げる？</a:t>
            </a:r>
            <a:endParaRPr lang="en-US" altLang="ja-JP" sz="3600" dirty="0"/>
          </a:p>
          <a:p>
            <a:pPr marL="0" indent="0">
              <a:buNone/>
            </a:pPr>
            <a:r>
              <a:rPr lang="ja-JP" altLang="en-US" sz="3600" dirty="0"/>
              <a:t>　</a:t>
            </a:r>
            <a:r>
              <a:rPr lang="en-US" altLang="ja-JP" sz="3600" dirty="0"/>
              <a:t>	</a:t>
            </a:r>
            <a:r>
              <a:rPr lang="ja-JP" altLang="en-US" sz="3600" dirty="0"/>
              <a:t>④疑問・もっと知りたいこと</a:t>
            </a:r>
            <a:endParaRPr lang="en-US" altLang="ja-JP" sz="3600" dirty="0"/>
          </a:p>
          <a:p>
            <a:pPr marL="742950" indent="-742950">
              <a:buFont typeface="+mj-lt"/>
              <a:buAutoNum type="arabicPeriod" startAt="3"/>
            </a:pPr>
            <a:r>
              <a:rPr lang="ja-JP" altLang="en-US" sz="3600" dirty="0"/>
              <a:t>グループ内で共有・話し合い</a:t>
            </a:r>
            <a:endParaRPr lang="en-US" altLang="ja-JP" sz="36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3367728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670211"/>
            <a:ext cx="10571998" cy="970450"/>
          </a:xfrm>
        </p:spPr>
        <p:txBody>
          <a:bodyPr/>
          <a:lstStyle/>
          <a:p>
            <a:r>
              <a:rPr kumimoji="1" lang="ja-JP" altLang="en-US"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t>ワーク</a:t>
            </a:r>
            <a:r>
              <a:rPr kumimoji="1" lang="en-US" altLang="ja-JP"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t>5</a:t>
            </a:r>
            <a:r>
              <a:rPr kumimoji="1" lang="ja-JP" altLang="en-US"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t>　学んだことの整理・</a:t>
            </a:r>
            <a:br>
              <a:rPr kumimoji="1" lang="en-US" altLang="ja-JP"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br>
            <a:r>
              <a:rPr kumimoji="1" lang="ja-JP" altLang="en-US"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t>　　　　</a:t>
            </a:r>
            <a:r>
              <a:rPr lang="ja-JP" altLang="en-US" dirty="0">
                <a:latin typeface="Century Gothic" panose="020B0502020202020204"/>
                <a:ea typeface="ＭＳ ゴシック" panose="020B0609070205080204" pitchFamily="49" charset="-128"/>
              </a:rPr>
              <a:t> </a:t>
            </a:r>
            <a:r>
              <a:rPr kumimoji="1" lang="ja-JP" altLang="en-US"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t>よりよい社会に向けて</a:t>
            </a:r>
            <a:endParaRPr kumimoji="1" lang="ja-JP" altLang="en-US"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
        <p:nvSpPr>
          <p:cNvPr id="8" name="コンテンツ プレースホルダー 2"/>
          <p:cNvSpPr txBox="1">
            <a:spLocks/>
          </p:cNvSpPr>
          <p:nvPr/>
        </p:nvSpPr>
        <p:spPr>
          <a:xfrm>
            <a:off x="581193" y="2327636"/>
            <a:ext cx="11158862" cy="2623505"/>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742950" indent="-742950">
              <a:buFont typeface="+mj-lt"/>
              <a:buAutoNum type="arabicPeriod"/>
            </a:pPr>
            <a:r>
              <a:rPr lang="ja-JP" altLang="en-US" sz="3600" dirty="0"/>
              <a:t>付箋紙に「気づいたこと・学んだこと」「もっと知りたかったこと・疑問」を書き出す</a:t>
            </a:r>
            <a:endParaRPr lang="en-US" altLang="ja-JP" sz="3600" dirty="0"/>
          </a:p>
          <a:p>
            <a:pPr marL="742950" indent="-742950">
              <a:buFont typeface="+mj-lt"/>
              <a:buAutoNum type="arabicPeriod"/>
            </a:pPr>
            <a:r>
              <a:rPr lang="ja-JP" altLang="en-US" sz="3600" dirty="0"/>
              <a:t>グループ・全体で共有</a:t>
            </a:r>
            <a:endParaRPr lang="en-US" altLang="ja-JP" sz="3600" dirty="0"/>
          </a:p>
        </p:txBody>
      </p:sp>
      <p:pic>
        <p:nvPicPr>
          <p:cNvPr id="10" name="図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39194" y="4646643"/>
            <a:ext cx="1214496" cy="1214496"/>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93368" y="4951141"/>
            <a:ext cx="977167" cy="977167"/>
          </a:xfrm>
          <a:prstGeom prst="rect">
            <a:avLst/>
          </a:prstGeom>
        </p:spPr>
      </p:pic>
    </p:spTree>
    <p:extLst>
      <p:ext uri="{BB962C8B-B14F-4D97-AF65-F5344CB8AC3E}">
        <p14:creationId xmlns:p14="http://schemas.microsoft.com/office/powerpoint/2010/main" val="13178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ワーク</a:t>
            </a:r>
            <a:r>
              <a:rPr lang="en-US" altLang="ja-JP" dirty="0"/>
              <a:t>6</a:t>
            </a:r>
            <a:r>
              <a:rPr lang="ja-JP" altLang="en-US" dirty="0"/>
              <a:t>　発展：社会の取り組みを知る</a:t>
            </a:r>
            <a:endParaRPr kumimoji="1" lang="ja-JP" altLang="en-US"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
        <p:nvSpPr>
          <p:cNvPr id="8" name="コンテンツ プレースホルダー 2"/>
          <p:cNvSpPr txBox="1">
            <a:spLocks/>
          </p:cNvSpPr>
          <p:nvPr/>
        </p:nvSpPr>
        <p:spPr>
          <a:xfrm>
            <a:off x="581193" y="2327635"/>
            <a:ext cx="11158862" cy="3995105"/>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742950" indent="-742950">
              <a:buFont typeface="+mj-lt"/>
              <a:buAutoNum type="arabicPeriod"/>
            </a:pPr>
            <a:r>
              <a:rPr lang="ja-JP" altLang="en-US" sz="3600" dirty="0"/>
              <a:t>元受刑者の再犯を防ぐために、かれらが社会の中で暮らしていくための取り組み・人について書かれた記事を読み、①～③を考える</a:t>
            </a:r>
            <a:endParaRPr lang="en-US" altLang="ja-JP" sz="3600" dirty="0"/>
          </a:p>
          <a:p>
            <a:pPr marL="742950" indent="-742950">
              <a:buFont typeface="+mj-lt"/>
              <a:buAutoNum type="arabicPeriod"/>
            </a:pPr>
            <a:r>
              <a:rPr lang="ja-JP" altLang="en-US" sz="3600" dirty="0"/>
              <a:t>①どんな活動か　②なぜその活動をしているか</a:t>
            </a:r>
            <a:endParaRPr lang="en-US" altLang="ja-JP" sz="3600" dirty="0"/>
          </a:p>
          <a:p>
            <a:pPr marL="0" indent="0">
              <a:buNone/>
            </a:pPr>
            <a:r>
              <a:rPr lang="ja-JP" altLang="en-US" sz="3600" dirty="0"/>
              <a:t>　  ③どんな社会をつくりたいと思っているのか</a:t>
            </a:r>
            <a:endParaRPr lang="en-US" altLang="ja-JP" sz="3600" dirty="0"/>
          </a:p>
          <a:p>
            <a:pPr marL="742950" indent="-742950">
              <a:buFont typeface="+mj-lt"/>
              <a:buAutoNum type="arabicPeriod" startAt="3"/>
            </a:pPr>
            <a:r>
              <a:rPr lang="ja-JP" altLang="en-US" sz="3600" dirty="0"/>
              <a:t>グループ・全体で共有</a:t>
            </a:r>
            <a:endParaRPr lang="en-US" altLang="ja-JP" sz="3600" dirty="0"/>
          </a:p>
        </p:txBody>
      </p:sp>
    </p:spTree>
    <p:extLst>
      <p:ext uri="{BB962C8B-B14F-4D97-AF65-F5344CB8AC3E}">
        <p14:creationId xmlns:p14="http://schemas.microsoft.com/office/powerpoint/2010/main" val="18107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プログラム</a:t>
            </a:r>
          </a:p>
        </p:txBody>
      </p:sp>
      <p:sp>
        <p:nvSpPr>
          <p:cNvPr id="3" name="コンテンツ プレースホルダー 2"/>
          <p:cNvSpPr>
            <a:spLocks noGrp="1"/>
          </p:cNvSpPr>
          <p:nvPr>
            <p:ph idx="1"/>
          </p:nvPr>
        </p:nvSpPr>
        <p:spPr>
          <a:xfrm>
            <a:off x="106017" y="2180496"/>
            <a:ext cx="11777145" cy="3678303"/>
          </a:xfrm>
        </p:spPr>
        <p:txBody>
          <a:bodyPr>
            <a:normAutofit fontScale="92500" lnSpcReduction="10000"/>
          </a:bodyPr>
          <a:lstStyle/>
          <a:p>
            <a:pPr marL="742950" indent="-742950">
              <a:buFont typeface="+mj-lt"/>
              <a:buAutoNum type="arabicPeriod"/>
            </a:pPr>
            <a:r>
              <a:rPr lang="ja-JP" altLang="en-US" sz="2800" dirty="0"/>
              <a:t>参加の約束</a:t>
            </a:r>
            <a:endParaRPr lang="en-US" altLang="ja-JP" sz="2800" dirty="0"/>
          </a:p>
          <a:p>
            <a:pPr marL="742950" indent="-742950">
              <a:buFont typeface="+mj-lt"/>
              <a:buAutoNum type="arabicPeriod"/>
            </a:pPr>
            <a:r>
              <a:rPr lang="ja-JP" altLang="en-US" sz="2800" dirty="0"/>
              <a:t>ワーク</a:t>
            </a:r>
            <a:r>
              <a:rPr lang="en-US" altLang="ja-JP" sz="2800" dirty="0"/>
              <a:t>1</a:t>
            </a:r>
            <a:r>
              <a:rPr lang="ja-JP" altLang="en-US" sz="2800" dirty="0"/>
              <a:t>　</a:t>
            </a:r>
            <a:r>
              <a:rPr kumimoji="1" lang="ja-JP" altLang="en-US" sz="2800" dirty="0"/>
              <a:t>ブレインストーミング「刑務所のイメージは？」</a:t>
            </a:r>
            <a:endParaRPr kumimoji="1" lang="en-US" altLang="ja-JP" sz="2800" dirty="0"/>
          </a:p>
          <a:p>
            <a:pPr marL="742950" indent="-742950">
              <a:buFont typeface="+mj-lt"/>
              <a:buAutoNum type="arabicPeriod"/>
            </a:pPr>
            <a:r>
              <a:rPr kumimoji="1" lang="ja-JP" altLang="en-US" sz="2800" dirty="0"/>
              <a:t>ワーク</a:t>
            </a:r>
            <a:r>
              <a:rPr kumimoji="1" lang="en-US" altLang="ja-JP" sz="2800" dirty="0"/>
              <a:t>2</a:t>
            </a:r>
            <a:r>
              <a:rPr kumimoji="1" lang="ja-JP" altLang="en-US" sz="2800" dirty="0"/>
              <a:t>　写真で知り・考える日本の「刑務所」</a:t>
            </a:r>
          </a:p>
          <a:p>
            <a:pPr marL="742950" indent="-742950">
              <a:buFont typeface="+mj-lt"/>
              <a:buAutoNum type="arabicPeriod"/>
            </a:pPr>
            <a:r>
              <a:rPr lang="ja-JP" altLang="en-US" sz="2800" dirty="0"/>
              <a:t>ワーク</a:t>
            </a:r>
            <a:r>
              <a:rPr lang="en-US" altLang="ja-JP" sz="2800" dirty="0"/>
              <a:t>3</a:t>
            </a:r>
            <a:r>
              <a:rPr lang="ja-JP" altLang="en-US" sz="2800" dirty="0"/>
              <a:t>　クイズで知る日本の「刑務所」</a:t>
            </a:r>
            <a:endParaRPr lang="en-US" altLang="ja-JP" sz="2800" dirty="0"/>
          </a:p>
          <a:p>
            <a:pPr marL="742950" indent="-742950">
              <a:buFont typeface="+mj-lt"/>
              <a:buAutoNum type="arabicPeriod"/>
            </a:pPr>
            <a:r>
              <a:rPr kumimoji="1" lang="ja-JP" altLang="en-US" sz="2800" dirty="0"/>
              <a:t>ワーク</a:t>
            </a:r>
            <a:r>
              <a:rPr kumimoji="1" lang="en-US" altLang="ja-JP" sz="2800" dirty="0"/>
              <a:t>4</a:t>
            </a:r>
            <a:r>
              <a:rPr kumimoji="1" lang="ja-JP" altLang="en-US" sz="2800" dirty="0"/>
              <a:t>　エピソードで知る受刑者のこと</a:t>
            </a:r>
          </a:p>
          <a:p>
            <a:pPr marL="742950" indent="-742950">
              <a:buFont typeface="+mj-lt"/>
              <a:buAutoNum type="arabicPeriod"/>
            </a:pPr>
            <a:r>
              <a:rPr lang="ja-JP" altLang="en-US" sz="2800" dirty="0"/>
              <a:t>ワーク</a:t>
            </a:r>
            <a:r>
              <a:rPr lang="en-US" altLang="ja-JP" sz="2800" dirty="0"/>
              <a:t>5</a:t>
            </a:r>
            <a:r>
              <a:rPr lang="ja-JP" altLang="en-US" sz="2800" dirty="0"/>
              <a:t>　学んだことの整理・よりよい社会に向けて</a:t>
            </a:r>
            <a:endParaRPr lang="en-US" altLang="ja-JP" sz="2800" dirty="0"/>
          </a:p>
          <a:p>
            <a:pPr marL="742950" indent="-742950">
              <a:buFont typeface="+mj-lt"/>
              <a:buAutoNum type="arabicPeriod"/>
            </a:pPr>
            <a:r>
              <a:rPr lang="ja-JP" altLang="en-US" sz="2800" dirty="0"/>
              <a:t>ワーク</a:t>
            </a:r>
            <a:r>
              <a:rPr lang="en-US" altLang="ja-JP" sz="2800" dirty="0"/>
              <a:t>6</a:t>
            </a:r>
            <a:r>
              <a:rPr lang="ja-JP" altLang="en-US" sz="2800" dirty="0"/>
              <a:t>　発展：社会の取り組みを知る</a:t>
            </a:r>
            <a:endParaRPr kumimoji="1" lang="ja-JP" altLang="en-US" sz="2800" dirty="0"/>
          </a:p>
        </p:txBody>
      </p:sp>
      <p:sp>
        <p:nvSpPr>
          <p:cNvPr id="4" name="フッター プレースホルダー 3"/>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2709976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46A17-CE41-4B8D-AC9E-0CFF931392D5}"/>
              </a:ext>
            </a:extLst>
          </p:cNvPr>
          <p:cNvSpPr>
            <a:spLocks noGrp="1"/>
          </p:cNvSpPr>
          <p:nvPr>
            <p:ph type="title"/>
          </p:nvPr>
        </p:nvSpPr>
        <p:spPr/>
        <p:txBody>
          <a:bodyPr/>
          <a:lstStyle/>
          <a:p>
            <a:r>
              <a:rPr kumimoji="1" lang="ja-JP" altLang="en-US" dirty="0"/>
              <a:t>記事を読んで考えよう</a:t>
            </a:r>
          </a:p>
        </p:txBody>
      </p:sp>
      <p:sp>
        <p:nvSpPr>
          <p:cNvPr id="3" name="コンテンツ プレースホルダー 2">
            <a:extLst>
              <a:ext uri="{FF2B5EF4-FFF2-40B4-BE49-F238E27FC236}">
                <a16:creationId xmlns:a16="http://schemas.microsoft.com/office/drawing/2014/main" id="{57BCA0CC-8489-4EC5-AF1B-86A578155E5E}"/>
              </a:ext>
            </a:extLst>
          </p:cNvPr>
          <p:cNvSpPr>
            <a:spLocks noGrp="1"/>
          </p:cNvSpPr>
          <p:nvPr>
            <p:ph idx="1"/>
          </p:nvPr>
        </p:nvSpPr>
        <p:spPr>
          <a:xfrm>
            <a:off x="298174" y="2100470"/>
            <a:ext cx="11595651" cy="4306017"/>
          </a:xfrm>
        </p:spPr>
        <p:txBody>
          <a:bodyPr>
            <a:normAutofit/>
          </a:bodyPr>
          <a:lstStyle/>
          <a:p>
            <a:r>
              <a:rPr kumimoji="1" lang="ja-JP" altLang="en-US" sz="2400" dirty="0"/>
              <a:t>受刑者を積極的に雇う企業のネットワークが北海道で広がる</a:t>
            </a:r>
            <a:br>
              <a:rPr kumimoji="1" lang="en-US" altLang="ja-JP" sz="2400" dirty="0"/>
            </a:br>
            <a:r>
              <a:rPr kumimoji="1" lang="ja-JP" altLang="en-US" sz="1400" dirty="0"/>
              <a:t>（ハーバービジネス・オンライン）</a:t>
            </a:r>
            <a:r>
              <a:rPr kumimoji="1" lang="en-US" altLang="ja-JP" sz="1400" dirty="0"/>
              <a:t>https://hbol.jp/216781</a:t>
            </a:r>
          </a:p>
          <a:p>
            <a:r>
              <a:rPr kumimoji="1" lang="ja-JP" altLang="en-US" sz="2400" dirty="0"/>
              <a:t>少年院、更生へ地域と交流広がる　対話やワイン造り</a:t>
            </a:r>
            <a:r>
              <a:rPr kumimoji="1" lang="ja-JP" altLang="en-US" sz="1400" dirty="0"/>
              <a:t>（日経新聞）</a:t>
            </a:r>
            <a:r>
              <a:rPr kumimoji="1" lang="en-US" altLang="ja-JP" sz="1400" dirty="0"/>
              <a:t>https://www.nikkei.com/article/DGXZQOUF137480T10C21A5000000/</a:t>
            </a:r>
          </a:p>
          <a:p>
            <a:r>
              <a:rPr kumimoji="1" lang="ja-JP" altLang="en-US" sz="2400" dirty="0"/>
              <a:t>教誨師　受刑者導く「どんな人生もやり直せる」</a:t>
            </a:r>
            <a:r>
              <a:rPr kumimoji="1" lang="en-US" altLang="ja-JP" sz="2400" dirty="0"/>
              <a:t>…</a:t>
            </a:r>
            <a:r>
              <a:rPr kumimoji="1" lang="ja-JP" altLang="en-US" sz="2400" dirty="0"/>
              <a:t>京都コングレスで活動紹介</a:t>
            </a:r>
            <a:br>
              <a:rPr kumimoji="1" lang="en-US" altLang="ja-JP" sz="2400" dirty="0"/>
            </a:br>
            <a:r>
              <a:rPr kumimoji="1" lang="ja-JP" altLang="en-US" sz="1400" dirty="0"/>
              <a:t>（読売新聞）</a:t>
            </a:r>
            <a:r>
              <a:rPr kumimoji="1" lang="en-US" altLang="ja-JP" sz="1400" dirty="0"/>
              <a:t>http://xn--yomiuri-833fra4cu7j01a.co.jp/local/kansai/news/20210309-OYO1T50014/</a:t>
            </a:r>
          </a:p>
          <a:p>
            <a:r>
              <a:rPr kumimoji="1" lang="ja-JP" altLang="en-US" sz="2400" dirty="0"/>
              <a:t>薬物依存の母親に育てられた万引き少年の半生</a:t>
            </a:r>
            <a:r>
              <a:rPr kumimoji="1" lang="en-US" altLang="ja-JP" sz="2400" dirty="0"/>
              <a:t>…</a:t>
            </a:r>
            <a:r>
              <a:rPr kumimoji="1" lang="ja-JP" altLang="en-US" sz="2400" dirty="0"/>
              <a:t>貧困の子を支える広島のばっちゃん</a:t>
            </a:r>
            <a:r>
              <a:rPr kumimoji="1" lang="ja-JP" altLang="en-US" sz="1400" dirty="0"/>
              <a:t>（プレジデント・オンライン）</a:t>
            </a:r>
            <a:r>
              <a:rPr kumimoji="1" lang="en-US" altLang="ja-JP" sz="1400" dirty="0"/>
              <a:t>https://president.jp/articles/-/30397</a:t>
            </a:r>
          </a:p>
          <a:p>
            <a:r>
              <a:rPr kumimoji="1" lang="ja-JP" altLang="en-US" sz="2400" dirty="0"/>
              <a:t>居場所ない少女の相談の場を　「若草プロジェクト」代表理事の大谷恭子さん</a:t>
            </a:r>
            <a:br>
              <a:rPr kumimoji="1" lang="en-US" altLang="ja-JP" sz="2400" dirty="0"/>
            </a:br>
            <a:r>
              <a:rPr kumimoji="1" lang="ja-JP" altLang="en-US" sz="1400" dirty="0"/>
              <a:t>（産経新聞）</a:t>
            </a:r>
            <a:r>
              <a:rPr kumimoji="1" lang="en-US" altLang="ja-JP" sz="1400" dirty="0"/>
              <a:t>https://www.sankei.com/article/20200921-Z3U7XCV3TZILLN6LCQJVEJFO2U/2/</a:t>
            </a:r>
            <a:endParaRPr kumimoji="1" lang="ja-JP" altLang="en-US" sz="900" dirty="0"/>
          </a:p>
        </p:txBody>
      </p:sp>
      <p:sp>
        <p:nvSpPr>
          <p:cNvPr id="4" name="フッター プレースホルダー 3"/>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4236478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ほか、紹介する社会の取り組み例</a:t>
            </a:r>
            <a:endParaRPr kumimoji="1" lang="ja-JP" altLang="en-US" dirty="0"/>
          </a:p>
        </p:txBody>
      </p:sp>
      <p:sp>
        <p:nvSpPr>
          <p:cNvPr id="4" name="フッター プレースホルダー 3"/>
          <p:cNvSpPr>
            <a:spLocks noGrp="1"/>
          </p:cNvSpPr>
          <p:nvPr>
            <p:ph type="ftr" sz="quarter" idx="11"/>
          </p:nvPr>
        </p:nvSpPr>
        <p:spPr/>
        <p:txBody>
          <a:bodyPr/>
          <a:lstStyle/>
          <a:p>
            <a:r>
              <a:rPr lang="en-US"/>
              <a:t>(c) CrimeInfo</a:t>
            </a:r>
            <a:endParaRPr lang="en-US" dirty="0"/>
          </a:p>
        </p:txBody>
      </p:sp>
      <p:sp>
        <p:nvSpPr>
          <p:cNvPr id="8" name="コンテンツ プレースホルダー 2"/>
          <p:cNvSpPr txBox="1">
            <a:spLocks/>
          </p:cNvSpPr>
          <p:nvPr/>
        </p:nvSpPr>
        <p:spPr>
          <a:xfrm>
            <a:off x="581193" y="2327635"/>
            <a:ext cx="11158862" cy="3995105"/>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r>
              <a:rPr lang="en-US" altLang="ja-JP" sz="2000" dirty="0"/>
              <a:t>NPO</a:t>
            </a:r>
            <a:r>
              <a:rPr lang="ja-JP" altLang="ja-JP" sz="2000" dirty="0"/>
              <a:t>法人日本ダルク</a:t>
            </a:r>
            <a:endParaRPr lang="en-US" altLang="ja-JP" sz="2000" dirty="0"/>
          </a:p>
          <a:p>
            <a:r>
              <a:rPr lang="ja-JP" altLang="ja-JP" sz="2000" dirty="0"/>
              <a:t>ナルコティクス アノニマス（</a:t>
            </a:r>
            <a:r>
              <a:rPr lang="en-US" altLang="ja-JP" sz="2000" dirty="0"/>
              <a:t>NA</a:t>
            </a:r>
            <a:r>
              <a:rPr lang="ja-JP" altLang="ja-JP" sz="2000" dirty="0"/>
              <a:t>）</a:t>
            </a:r>
            <a:endParaRPr lang="en-US" altLang="ja-JP" sz="2000" dirty="0"/>
          </a:p>
          <a:p>
            <a:r>
              <a:rPr lang="en-US" altLang="ja-JP" sz="2000" dirty="0"/>
              <a:t>AA</a:t>
            </a:r>
            <a:r>
              <a:rPr lang="ja-JP" altLang="ja-JP" sz="2000" dirty="0"/>
              <a:t>（アルコホーリクス・アノニマス）</a:t>
            </a:r>
            <a:endParaRPr lang="en-US" altLang="ja-JP" sz="2000" dirty="0"/>
          </a:p>
          <a:p>
            <a:r>
              <a:rPr lang="ja-JP" altLang="ja-JP" sz="2000" dirty="0"/>
              <a:t>保護観察</a:t>
            </a:r>
            <a:endParaRPr lang="en-US" altLang="ja-JP" sz="2000" dirty="0"/>
          </a:p>
          <a:p>
            <a:r>
              <a:rPr lang="ja-JP" altLang="en-US" sz="2000" dirty="0"/>
              <a:t>保護司</a:t>
            </a:r>
            <a:endParaRPr lang="en-US" altLang="ja-JP" sz="2000" dirty="0"/>
          </a:p>
          <a:p>
            <a:r>
              <a:rPr lang="ja-JP" altLang="en-US" sz="2000" dirty="0"/>
              <a:t>更生保護施設</a:t>
            </a:r>
            <a:endParaRPr lang="en-US" altLang="ja-JP" sz="2000" dirty="0"/>
          </a:p>
          <a:p>
            <a:r>
              <a:rPr lang="en-US" altLang="ja-JP" sz="2000" dirty="0"/>
              <a:t>BBS</a:t>
            </a:r>
            <a:r>
              <a:rPr lang="ja-JP" altLang="en-US" sz="2000" dirty="0"/>
              <a:t>活動</a:t>
            </a:r>
            <a:r>
              <a:rPr lang="ja-JP" altLang="ja-JP" sz="2000" dirty="0"/>
              <a:t>（</a:t>
            </a:r>
            <a:r>
              <a:rPr lang="en-US" altLang="ja-JP" sz="2000" dirty="0"/>
              <a:t>Big Brothers and Sisters Movement</a:t>
            </a:r>
            <a:r>
              <a:rPr lang="ja-JP" altLang="ja-JP" sz="2000" dirty="0"/>
              <a:t>）</a:t>
            </a:r>
            <a:endParaRPr lang="en-US" altLang="ja-JP" sz="2000" dirty="0"/>
          </a:p>
          <a:p>
            <a:r>
              <a:rPr lang="ja-JP" altLang="ja-JP" sz="2000" dirty="0"/>
              <a:t>全国地域生活定着支援センター協議会</a:t>
            </a:r>
            <a:endParaRPr lang="en-US" altLang="ja-JP" sz="2000" dirty="0"/>
          </a:p>
          <a:p>
            <a:r>
              <a:rPr lang="ja-JP" altLang="ja-JP" sz="2000" dirty="0"/>
              <a:t>株式会社ヒューマン・コメディ</a:t>
            </a:r>
            <a:r>
              <a:rPr lang="ja-JP" altLang="en-US" sz="2000" dirty="0"/>
              <a:t>（求人情報誌「</a:t>
            </a:r>
            <a:r>
              <a:rPr lang="en-US" altLang="ja-JP" sz="2000" dirty="0"/>
              <a:t>Chance!</a:t>
            </a:r>
            <a:r>
              <a:rPr lang="ja-JP" altLang="en-US" sz="2000" dirty="0"/>
              <a:t>」）</a:t>
            </a:r>
            <a:endParaRPr lang="en-US" altLang="ja-JP" sz="2000" dirty="0"/>
          </a:p>
        </p:txBody>
      </p:sp>
    </p:spTree>
    <p:extLst>
      <p:ext uri="{BB962C8B-B14F-4D97-AF65-F5344CB8AC3E}">
        <p14:creationId xmlns:p14="http://schemas.microsoft.com/office/powerpoint/2010/main" val="2749105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ありがとうございました</a:t>
            </a:r>
            <a:endParaRPr kumimoji="1" lang="ja-JP" altLang="en-US" dirty="0"/>
          </a:p>
        </p:txBody>
      </p:sp>
      <p:sp>
        <p:nvSpPr>
          <p:cNvPr id="3" name="コンテンツ プレースホルダー 2"/>
          <p:cNvSpPr>
            <a:spLocks noGrp="1"/>
          </p:cNvSpPr>
          <p:nvPr>
            <p:ph idx="1"/>
          </p:nvPr>
        </p:nvSpPr>
        <p:spPr>
          <a:xfrm>
            <a:off x="715617" y="2266891"/>
            <a:ext cx="8322367" cy="4067002"/>
          </a:xfrm>
        </p:spPr>
        <p:txBody>
          <a:bodyPr>
            <a:normAutofit/>
          </a:bodyPr>
          <a:lstStyle/>
          <a:p>
            <a:pPr marL="0" indent="0">
              <a:buNone/>
            </a:pPr>
            <a:r>
              <a:rPr kumimoji="1" lang="en-US" altLang="ja-JP" sz="4000" dirty="0"/>
              <a:t>『</a:t>
            </a:r>
            <a:r>
              <a:rPr kumimoji="1" lang="ja-JP" altLang="en-US" sz="4000" dirty="0"/>
              <a:t>知らないからこそ話し合おう！　裁判員裁判・死刑</a:t>
            </a:r>
            <a:r>
              <a:rPr kumimoji="1" lang="en-US" altLang="ja-JP" sz="4000" dirty="0"/>
              <a:t>』</a:t>
            </a:r>
            <a:r>
              <a:rPr lang="ja-JP" altLang="en-US" sz="3600"/>
              <a:t>もやってみてね。</a:t>
            </a:r>
            <a:endParaRPr lang="en-US" altLang="ja-JP" sz="4000" dirty="0"/>
          </a:p>
          <a:p>
            <a:pPr marL="0" indent="0">
              <a:buNone/>
            </a:pPr>
            <a:r>
              <a:rPr kumimoji="1" lang="en-US" altLang="ja-JP" sz="4000" dirty="0"/>
              <a:t>https://www.crimeinfo.jp/kyozai/</a:t>
            </a:r>
            <a:endParaRPr kumimoji="1" lang="ja-JP" altLang="en-US" sz="4000" dirty="0"/>
          </a:p>
        </p:txBody>
      </p:sp>
      <p:sp>
        <p:nvSpPr>
          <p:cNvPr id="4" name="フッター プレースホルダー 3"/>
          <p:cNvSpPr>
            <a:spLocks noGrp="1"/>
          </p:cNvSpPr>
          <p:nvPr>
            <p:ph type="ftr" sz="quarter" idx="11"/>
          </p:nvPr>
        </p:nvSpPr>
        <p:spPr/>
        <p:txBody>
          <a:bodyPr/>
          <a:lstStyle/>
          <a:p>
            <a:r>
              <a:rPr lang="en-US"/>
              <a:t>(c) CrimeInfo</a:t>
            </a:r>
            <a:endParaRPr lang="en-US" dirty="0"/>
          </a:p>
        </p:txBody>
      </p:sp>
      <p:pic>
        <p:nvPicPr>
          <p:cNvPr id="12290" name="Picture 2" descr="知らないからこそ話し合おう！裁判員裁判・死刑制度"/>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52866">
            <a:off x="9749880" y="2868021"/>
            <a:ext cx="1836239" cy="259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4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参加の約束</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96994344"/>
              </p:ext>
            </p:extLst>
          </p:nvPr>
        </p:nvGraphicFramePr>
        <p:xfrm>
          <a:off x="819150" y="2222500"/>
          <a:ext cx="10553700" cy="4114472"/>
        </p:xfrm>
        <a:graphic>
          <a:graphicData uri="http://schemas.openxmlformats.org/drawingml/2006/table">
            <a:tbl>
              <a:tblPr firstRow="1" bandRow="1">
                <a:tableStyleId>{5C22544A-7EE6-4342-B048-85BDC9FD1C3A}</a:tableStyleId>
              </a:tblPr>
              <a:tblGrid>
                <a:gridCol w="5276850">
                  <a:extLst>
                    <a:ext uri="{9D8B030D-6E8A-4147-A177-3AD203B41FA5}">
                      <a16:colId xmlns:a16="http://schemas.microsoft.com/office/drawing/2014/main" val="1499203941"/>
                    </a:ext>
                  </a:extLst>
                </a:gridCol>
                <a:gridCol w="5276850">
                  <a:extLst>
                    <a:ext uri="{9D8B030D-6E8A-4147-A177-3AD203B41FA5}">
                      <a16:colId xmlns:a16="http://schemas.microsoft.com/office/drawing/2014/main" val="372230409"/>
                    </a:ext>
                  </a:extLst>
                </a:gridCol>
              </a:tblGrid>
              <a:tr h="2057236">
                <a:tc>
                  <a:txBody>
                    <a:bodyPr/>
                    <a:lstStyle/>
                    <a:p>
                      <a:pPr algn="ctr"/>
                      <a:r>
                        <a:rPr kumimoji="1" lang="ja-JP" altLang="en-US" sz="4000" b="0" dirty="0">
                          <a:solidFill>
                            <a:schemeClr val="tx1"/>
                          </a:solidFill>
                        </a:rPr>
                        <a:t>立派なこと</a:t>
                      </a:r>
                      <a:endParaRPr kumimoji="1" lang="en-US" altLang="ja-JP" sz="4000" b="0" dirty="0">
                        <a:solidFill>
                          <a:schemeClr val="tx1"/>
                        </a:solidFill>
                      </a:endParaRPr>
                    </a:p>
                    <a:p>
                      <a:pPr algn="ctr"/>
                      <a:r>
                        <a:rPr kumimoji="1" lang="ja-JP" altLang="en-US" sz="4000" b="0" dirty="0">
                          <a:solidFill>
                            <a:schemeClr val="tx1"/>
                          </a:solidFill>
                        </a:rPr>
                        <a:t>言わなくて</a:t>
                      </a:r>
                      <a:r>
                        <a:rPr kumimoji="1" lang="en-US" altLang="ja-JP" sz="4000" b="0" dirty="0">
                          <a:solidFill>
                            <a:schemeClr val="tx1"/>
                          </a:solidFill>
                        </a:rPr>
                        <a:t>OK!</a:t>
                      </a:r>
                      <a:endParaRPr kumimoji="1" lang="ja-JP" altLang="en-US" sz="4000" b="0" dirty="0">
                        <a:solidFill>
                          <a:schemeClr val="tx1"/>
                        </a:solidFill>
                      </a:endParaRPr>
                    </a:p>
                  </a:txBody>
                  <a:tcPr marL="87493" marR="87493"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0" dirty="0">
                          <a:solidFill>
                            <a:schemeClr val="tx1"/>
                          </a:solidFill>
                        </a:rPr>
                        <a:t>言いたくないこと</a:t>
                      </a:r>
                      <a:endParaRPr kumimoji="1" lang="en-US" altLang="ja-JP" sz="4000" b="0" dirty="0">
                        <a:solidFill>
                          <a:schemeClr val="tx1"/>
                        </a:solidFill>
                      </a:endParaRPr>
                    </a:p>
                    <a:p>
                      <a:pPr algn="ctr"/>
                      <a:r>
                        <a:rPr kumimoji="1" lang="ja-JP" altLang="en-US" sz="4000" b="0" dirty="0">
                          <a:solidFill>
                            <a:schemeClr val="tx1"/>
                          </a:solidFill>
                        </a:rPr>
                        <a:t>言わなくて</a:t>
                      </a:r>
                      <a:r>
                        <a:rPr kumimoji="1" lang="en-US" altLang="ja-JP" sz="4000" b="0" dirty="0">
                          <a:solidFill>
                            <a:schemeClr val="tx1"/>
                          </a:solidFill>
                        </a:rPr>
                        <a:t>OK!</a:t>
                      </a:r>
                      <a:endParaRPr kumimoji="1" lang="ja-JP" altLang="en-US" sz="4000" b="0" dirty="0">
                        <a:solidFill>
                          <a:schemeClr val="tx1"/>
                        </a:solidFill>
                      </a:endParaRPr>
                    </a:p>
                  </a:txBody>
                  <a:tcPr marL="87493" marR="87493"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783935"/>
                  </a:ext>
                </a:extLst>
              </a:tr>
              <a:tr h="2057236">
                <a:tc>
                  <a:txBody>
                    <a:bodyPr/>
                    <a:lstStyle/>
                    <a:p>
                      <a:pPr algn="ctr"/>
                      <a:r>
                        <a:rPr kumimoji="1" lang="ja-JP" altLang="en-US" sz="4000" b="0" dirty="0">
                          <a:solidFill>
                            <a:schemeClr val="tx1"/>
                          </a:solidFill>
                        </a:rPr>
                        <a:t>否定しない</a:t>
                      </a:r>
                      <a:endParaRPr kumimoji="1" lang="en-US" altLang="ja-JP" sz="4000" b="0" dirty="0">
                        <a:solidFill>
                          <a:schemeClr val="tx1"/>
                        </a:solidFill>
                      </a:endParaRPr>
                    </a:p>
                    <a:p>
                      <a:pPr algn="ctr"/>
                      <a:r>
                        <a:rPr kumimoji="1" lang="ja-JP" altLang="en-US" sz="4000" b="0" dirty="0">
                          <a:solidFill>
                            <a:schemeClr val="tx1"/>
                          </a:solidFill>
                        </a:rPr>
                        <a:t>＆</a:t>
                      </a:r>
                      <a:endParaRPr kumimoji="1" lang="en-US" altLang="ja-JP" sz="4000" b="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dirty="0">
                          <a:solidFill>
                            <a:schemeClr val="tx1"/>
                          </a:solidFill>
                        </a:rPr>
                        <a:t>話をよく聴く</a:t>
                      </a:r>
                      <a:endParaRPr kumimoji="1" lang="en-US" altLang="ja-JP" sz="4000" b="0" dirty="0">
                        <a:solidFill>
                          <a:schemeClr val="tx1"/>
                        </a:solidFill>
                      </a:endParaRPr>
                    </a:p>
                  </a:txBody>
                  <a:tcPr marL="87493" marR="8749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ja-JP" altLang="en-US" sz="4000" b="0" dirty="0">
                          <a:solidFill>
                            <a:schemeClr val="tx1"/>
                          </a:solidFill>
                        </a:rPr>
                        <a:t>話されたことは</a:t>
                      </a:r>
                      <a:endParaRPr kumimoji="1" lang="en-US" altLang="ja-JP" sz="4000" b="0" dirty="0">
                        <a:solidFill>
                          <a:schemeClr val="tx1"/>
                        </a:solidFill>
                      </a:endParaRPr>
                    </a:p>
                    <a:p>
                      <a:pPr algn="ctr"/>
                      <a:r>
                        <a:rPr kumimoji="1" lang="ja-JP" altLang="en-US" sz="4000" b="0" dirty="0">
                          <a:solidFill>
                            <a:schemeClr val="tx1"/>
                          </a:solidFill>
                        </a:rPr>
                        <a:t>この場に留める</a:t>
                      </a:r>
                    </a:p>
                  </a:txBody>
                  <a:tcPr marL="87493" marR="87493"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5426047"/>
                  </a:ext>
                </a:extLst>
              </a:tr>
            </a:tbl>
          </a:graphicData>
        </a:graphic>
      </p:graphicFrame>
      <p:sp>
        <p:nvSpPr>
          <p:cNvPr id="8" name="フッター プレースホルダー 7"/>
          <p:cNvSpPr>
            <a:spLocks noGrp="1"/>
          </p:cNvSpPr>
          <p:nvPr>
            <p:ph type="ftr" sz="quarter" idx="11"/>
          </p:nvPr>
        </p:nvSpPr>
        <p:spPr/>
        <p:txBody>
          <a:bodyPr/>
          <a:lstStyle/>
          <a:p>
            <a:r>
              <a:rPr lang="en-US"/>
              <a:t>(c) CrimeInfo</a:t>
            </a:r>
            <a:endParaRPr 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9150" y="5080811"/>
            <a:ext cx="856717" cy="85671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7719" y="5080811"/>
            <a:ext cx="689303" cy="689303"/>
          </a:xfrm>
          <a:prstGeom prst="rect">
            <a:avLst/>
          </a:prstGeom>
        </p:spPr>
      </p:pic>
    </p:spTree>
    <p:extLst>
      <p:ext uri="{BB962C8B-B14F-4D97-AF65-F5344CB8AC3E}">
        <p14:creationId xmlns:p14="http://schemas.microsoft.com/office/powerpoint/2010/main" val="22859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96323-0D4C-406C-9CB2-872BE91CB2E7}"/>
              </a:ext>
            </a:extLst>
          </p:cNvPr>
          <p:cNvSpPr>
            <a:spLocks noGrp="1"/>
          </p:cNvSpPr>
          <p:nvPr>
            <p:ph type="title"/>
          </p:nvPr>
        </p:nvSpPr>
        <p:spPr>
          <a:xfrm>
            <a:off x="801289" y="734964"/>
            <a:ext cx="10571998" cy="970450"/>
          </a:xfrm>
        </p:spPr>
        <p:txBody>
          <a:bodyPr/>
          <a:lstStyle/>
          <a:p>
            <a:r>
              <a:rPr kumimoji="1" lang="ja-JP" altLang="en-US" sz="4000" b="1" i="0" u="none" strike="noStrike" kern="1200" cap="none" spc="0" normalizeH="0" baseline="0" noProof="0" dirty="0">
                <a:ln>
                  <a:noFill/>
                </a:ln>
                <a:solidFill>
                  <a:srgbClr val="FEFEFE"/>
                </a:solidFill>
                <a:effectLst/>
                <a:uLnTx/>
                <a:uFillTx/>
                <a:latin typeface="Century Gothic" panose="020B0502020202020204"/>
                <a:ea typeface="ＭＳ ゴシック" panose="020B0609070205080204" pitchFamily="49" charset="-128"/>
                <a:cs typeface="+mj-cs"/>
              </a:rPr>
              <a:t>ワーク</a:t>
            </a:r>
            <a:r>
              <a:rPr lang="en-US" altLang="ja-JP" dirty="0">
                <a:latin typeface="Century Gothic" panose="020B0502020202020204"/>
                <a:ea typeface="ＭＳ ゴシック" panose="020B0609070205080204" pitchFamily="49" charset="-128"/>
              </a:rPr>
              <a:t>1</a:t>
            </a:r>
            <a:r>
              <a:rPr lang="ja-JP" altLang="en-US" dirty="0">
                <a:latin typeface="Century Gothic" panose="020B0502020202020204"/>
                <a:ea typeface="ＭＳ ゴシック" panose="020B0609070205080204" pitchFamily="49" charset="-128"/>
              </a:rPr>
              <a:t>　ブレインストーミング</a:t>
            </a:r>
            <a:br>
              <a:rPr lang="en-US" altLang="ja-JP" dirty="0">
                <a:latin typeface="Century Gothic" panose="020B0502020202020204"/>
                <a:ea typeface="ＭＳ ゴシック" panose="020B0609070205080204" pitchFamily="49" charset="-128"/>
              </a:rPr>
            </a:br>
            <a:r>
              <a:rPr lang="ja-JP" altLang="en-US" dirty="0">
                <a:latin typeface="Century Gothic" panose="020B0502020202020204"/>
                <a:ea typeface="ＭＳ ゴシック" panose="020B0609070205080204" pitchFamily="49" charset="-128"/>
              </a:rPr>
              <a:t>　　　　「刑務所のイメージは？」</a:t>
            </a:r>
            <a:endParaRPr kumimoji="1" lang="ja-JP" altLang="en-US" dirty="0"/>
          </a:p>
        </p:txBody>
      </p:sp>
      <p:sp>
        <p:nvSpPr>
          <p:cNvPr id="3" name="コンテンツ プレースホルダー 2">
            <a:extLst>
              <a:ext uri="{FF2B5EF4-FFF2-40B4-BE49-F238E27FC236}">
                <a16:creationId xmlns:a16="http://schemas.microsoft.com/office/drawing/2014/main" id="{FAE0A2BC-9E80-4F40-9C16-7F2C6BCDC08A}"/>
              </a:ext>
            </a:extLst>
          </p:cNvPr>
          <p:cNvSpPr>
            <a:spLocks noGrp="1"/>
          </p:cNvSpPr>
          <p:nvPr>
            <p:ph idx="1"/>
          </p:nvPr>
        </p:nvSpPr>
        <p:spPr>
          <a:xfrm>
            <a:off x="818713" y="2262043"/>
            <a:ext cx="10554574" cy="3636511"/>
          </a:xfrm>
        </p:spPr>
        <p:txBody>
          <a:bodyPr/>
          <a:lstStyle/>
          <a:p>
            <a:pPr marL="0" indent="0" algn="ctr">
              <a:buNone/>
            </a:pPr>
            <a:r>
              <a:rPr kumimoji="1" lang="ja-JP" altLang="en-US" sz="3600" dirty="0"/>
              <a:t>「刑務所」と聞いて、</a:t>
            </a:r>
            <a:endParaRPr kumimoji="1" lang="en-US" altLang="ja-JP" sz="3600" dirty="0"/>
          </a:p>
          <a:p>
            <a:pPr marL="0" indent="0" algn="ctr">
              <a:buNone/>
            </a:pPr>
            <a:r>
              <a:rPr kumimoji="1" lang="ja-JP" altLang="en-US" sz="3600" dirty="0"/>
              <a:t>どんなことを思い浮かべますか？</a:t>
            </a:r>
            <a:endParaRPr kumimoji="1" lang="en-US" altLang="ja-JP" sz="3600" dirty="0"/>
          </a:p>
          <a:p>
            <a:pPr marL="0" indent="0" algn="ctr">
              <a:buNone/>
            </a:pPr>
            <a:r>
              <a:rPr kumimoji="1" lang="ja-JP" altLang="en-US" sz="3600" dirty="0"/>
              <a:t>どんなことを知っていますか？</a:t>
            </a:r>
            <a:endParaRPr kumimoji="1" lang="en-US" altLang="ja-JP" sz="3600" dirty="0"/>
          </a:p>
          <a:p>
            <a:pPr marL="0" indent="0" algn="ctr">
              <a:buNone/>
            </a:pPr>
            <a:r>
              <a:rPr kumimoji="1" lang="ja-JP" altLang="en-US" sz="3600" dirty="0"/>
              <a:t>自由にイメージを出し合いましょう</a:t>
            </a:r>
            <a:r>
              <a:rPr lang="ja-JP" altLang="en-US" sz="3600" dirty="0"/>
              <a:t>。</a:t>
            </a:r>
            <a:endParaRPr kumimoji="1" lang="ja-JP" altLang="en-US" dirty="0"/>
          </a:p>
          <a:p>
            <a:endParaRPr kumimoji="1" lang="ja-JP" altLang="en-US" dirty="0"/>
          </a:p>
        </p:txBody>
      </p:sp>
      <p:sp>
        <p:nvSpPr>
          <p:cNvPr id="4" name="フッター プレースホルダー 3"/>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227166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ワーク</a:t>
            </a:r>
            <a:r>
              <a:rPr kumimoji="1" lang="en-US" altLang="ja-JP" dirty="0"/>
              <a:t>2</a:t>
            </a:r>
            <a:r>
              <a:rPr kumimoji="1" lang="ja-JP" altLang="en-US" dirty="0"/>
              <a:t>　</a:t>
            </a:r>
            <a:r>
              <a:rPr kumimoji="1" lang="en-US" altLang="ja-JP" dirty="0"/>
              <a:t> </a:t>
            </a:r>
            <a:r>
              <a:rPr kumimoji="1" lang="ja-JP" altLang="en-US" dirty="0"/>
              <a:t>写真で知り・考える刑務所</a:t>
            </a:r>
          </a:p>
        </p:txBody>
      </p:sp>
      <p:sp>
        <p:nvSpPr>
          <p:cNvPr id="9" name="コンテンツ プレースホルダー 2"/>
          <p:cNvSpPr>
            <a:spLocks noGrp="1"/>
          </p:cNvSpPr>
          <p:nvPr>
            <p:ph idx="1"/>
          </p:nvPr>
        </p:nvSpPr>
        <p:spPr>
          <a:xfrm>
            <a:off x="581193" y="2180496"/>
            <a:ext cx="11064269" cy="3936525"/>
          </a:xfrm>
        </p:spPr>
        <p:txBody>
          <a:bodyPr>
            <a:normAutofit/>
          </a:bodyPr>
          <a:lstStyle/>
          <a:p>
            <a:pPr marL="0" indent="0" algn="ctr">
              <a:buNone/>
            </a:pPr>
            <a:r>
              <a:rPr lang="en-US" altLang="ja-JP" sz="3600" dirty="0"/>
              <a:t>2018</a:t>
            </a:r>
            <a:r>
              <a:rPr lang="ja-JP" altLang="en-US" sz="3600" dirty="0"/>
              <a:t>年</a:t>
            </a:r>
            <a:r>
              <a:rPr lang="en-US" altLang="ja-JP" sz="3600" dirty="0"/>
              <a:t>2</a:t>
            </a:r>
            <a:r>
              <a:rPr lang="ja-JP" altLang="en-US" sz="3600" dirty="0"/>
              <a:t>月</a:t>
            </a:r>
            <a:endParaRPr lang="en-US" altLang="ja-JP" sz="3600" dirty="0"/>
          </a:p>
          <a:p>
            <a:pPr marL="0" indent="0" algn="ctr">
              <a:buNone/>
            </a:pPr>
            <a:r>
              <a:rPr lang="ja-JP" altLang="en-US" sz="3600" dirty="0"/>
              <a:t>写真学科の大学生たちが</a:t>
            </a:r>
            <a:br>
              <a:rPr lang="en-US" altLang="ja-JP" sz="3600" dirty="0"/>
            </a:br>
            <a:r>
              <a:rPr lang="ja-JP" altLang="en-US" sz="3600" dirty="0"/>
              <a:t>刑務所内に入って写真を撮影しました</a:t>
            </a:r>
            <a:endParaRPr lang="en-US" altLang="ja-JP" sz="3600" dirty="0"/>
          </a:p>
          <a:p>
            <a:pPr marL="0" indent="0" algn="ctr">
              <a:buNone/>
            </a:pPr>
            <a:r>
              <a:rPr lang="ja-JP" altLang="en-US" sz="2800" dirty="0"/>
              <a:t>（前例がなく、とても画期的なことでした）</a:t>
            </a:r>
            <a:endParaRPr lang="en-US" altLang="ja-JP" sz="2800" dirty="0"/>
          </a:p>
          <a:p>
            <a:pPr marL="0" indent="0" algn="ctr">
              <a:buNone/>
            </a:pPr>
            <a:r>
              <a:rPr lang="ja-JP" altLang="en-US" sz="3600" dirty="0"/>
              <a:t>グループに分かれて写真を見てみましょう</a:t>
            </a:r>
            <a:endParaRPr lang="en-US" altLang="ja-JP" sz="36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8948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ワーク</a:t>
            </a:r>
            <a:r>
              <a:rPr kumimoji="1" lang="en-US" altLang="ja-JP" dirty="0"/>
              <a:t>2</a:t>
            </a:r>
            <a:r>
              <a:rPr kumimoji="1" lang="ja-JP" altLang="en-US" dirty="0"/>
              <a:t>　写真で知り・考える刑務所</a:t>
            </a:r>
          </a:p>
        </p:txBody>
      </p:sp>
      <p:sp>
        <p:nvSpPr>
          <p:cNvPr id="9" name="コンテンツ プレースホルダー 2"/>
          <p:cNvSpPr>
            <a:spLocks noGrp="1"/>
          </p:cNvSpPr>
          <p:nvPr>
            <p:ph idx="1"/>
          </p:nvPr>
        </p:nvSpPr>
        <p:spPr>
          <a:xfrm>
            <a:off x="581193" y="2180496"/>
            <a:ext cx="11158862" cy="3936525"/>
          </a:xfrm>
        </p:spPr>
        <p:txBody>
          <a:bodyPr>
            <a:normAutofit fontScale="92500" lnSpcReduction="10000"/>
          </a:bodyPr>
          <a:lstStyle/>
          <a:p>
            <a:pPr marL="0" indent="0" algn="ctr">
              <a:buNone/>
            </a:pPr>
            <a:r>
              <a:rPr lang="ja-JP" altLang="en-US" sz="3600" dirty="0"/>
              <a:t>１グループ２枚の写真を見ます。</a:t>
            </a:r>
            <a:endParaRPr lang="en-US" altLang="ja-JP" sz="3600" dirty="0"/>
          </a:p>
          <a:p>
            <a:pPr marL="0" indent="0" algn="ctr">
              <a:buNone/>
            </a:pPr>
            <a:r>
              <a:rPr lang="ja-JP" altLang="en-US" sz="3600" dirty="0"/>
              <a:t>２枚は同じ刑務所内で撮影されたものです。</a:t>
            </a:r>
            <a:endParaRPr lang="en-US" altLang="ja-JP" sz="3600" dirty="0"/>
          </a:p>
          <a:p>
            <a:pPr marL="0" indent="0" algn="ctr">
              <a:buNone/>
            </a:pPr>
            <a:r>
              <a:rPr lang="ja-JP" altLang="en-US" sz="3600" dirty="0">
                <a:solidFill>
                  <a:schemeClr val="accent1"/>
                </a:solidFill>
              </a:rPr>
              <a:t>「何をしている？」</a:t>
            </a:r>
            <a:endParaRPr lang="en-US" altLang="ja-JP" sz="3600" dirty="0">
              <a:solidFill>
                <a:schemeClr val="accent1"/>
              </a:solidFill>
            </a:endParaRPr>
          </a:p>
          <a:p>
            <a:pPr marL="0" indent="0" algn="ctr">
              <a:buNone/>
            </a:pPr>
            <a:r>
              <a:rPr lang="ja-JP" altLang="en-US" sz="3600" dirty="0">
                <a:solidFill>
                  <a:schemeClr val="accent1"/>
                </a:solidFill>
              </a:rPr>
              <a:t>「どんな人が生活している？」</a:t>
            </a:r>
            <a:endParaRPr lang="en-US" altLang="ja-JP" sz="3600" dirty="0">
              <a:solidFill>
                <a:schemeClr val="accent1"/>
              </a:solidFill>
            </a:endParaRPr>
          </a:p>
          <a:p>
            <a:pPr marL="0" indent="0" algn="ctr">
              <a:buNone/>
            </a:pPr>
            <a:r>
              <a:rPr lang="ja-JP" altLang="en-US" sz="3600" dirty="0"/>
              <a:t>など、気づいたこと・気になったことを</a:t>
            </a:r>
            <a:endParaRPr lang="en-US" altLang="ja-JP" sz="3600" dirty="0"/>
          </a:p>
          <a:p>
            <a:pPr marL="0" indent="0" algn="ctr">
              <a:buNone/>
            </a:pPr>
            <a:r>
              <a:rPr lang="ja-JP" altLang="en-US" sz="3600" dirty="0">
                <a:solidFill>
                  <a:schemeClr val="accent1"/>
                </a:solidFill>
              </a:rPr>
              <a:t>どんどん</a:t>
            </a:r>
            <a:r>
              <a:rPr lang="ja-JP" altLang="en-US" sz="3600" dirty="0"/>
              <a:t>出していきましょう。</a:t>
            </a:r>
            <a:endParaRPr lang="en-US" altLang="ja-JP" sz="36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spTree>
    <p:extLst>
      <p:ext uri="{BB962C8B-B14F-4D97-AF65-F5344CB8AC3E}">
        <p14:creationId xmlns:p14="http://schemas.microsoft.com/office/powerpoint/2010/main" val="192028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グループ</a:t>
            </a:r>
            <a:r>
              <a:rPr lang="en-US" altLang="ja-JP" dirty="0"/>
              <a:t>1</a:t>
            </a:r>
            <a:r>
              <a:rPr lang="ja-JP" altLang="en-US" dirty="0"/>
              <a:t>　栃木刑務所</a:t>
            </a:r>
            <a:endParaRPr kumimoji="1" lang="ja-JP" altLang="en-US" dirty="0"/>
          </a:p>
        </p:txBody>
      </p:sp>
      <p:sp>
        <p:nvSpPr>
          <p:cNvPr id="9" name="コンテンツ プレースホルダー 2"/>
          <p:cNvSpPr>
            <a:spLocks noGrp="1"/>
          </p:cNvSpPr>
          <p:nvPr>
            <p:ph idx="1"/>
          </p:nvPr>
        </p:nvSpPr>
        <p:spPr>
          <a:xfrm>
            <a:off x="6832600" y="2180496"/>
            <a:ext cx="4907455" cy="3936525"/>
          </a:xfrm>
        </p:spPr>
        <p:txBody>
          <a:bodyPr>
            <a:normAutofit/>
          </a:bodyPr>
          <a:lstStyle/>
          <a:p>
            <a:pPr>
              <a:buFont typeface="Wingdings" panose="05000000000000000000" pitchFamily="2" charset="2"/>
              <a:buChar char="l"/>
            </a:pPr>
            <a:r>
              <a:rPr lang="ja-JP" altLang="en-US" sz="2800" dirty="0"/>
              <a:t>日本最大の女子刑務所</a:t>
            </a:r>
            <a:endParaRPr lang="en-US" altLang="ja-JP" sz="2800" dirty="0"/>
          </a:p>
          <a:p>
            <a:pPr>
              <a:buFont typeface="Wingdings" panose="05000000000000000000" pitchFamily="2" charset="2"/>
              <a:buChar char="l"/>
            </a:pPr>
            <a:r>
              <a:rPr lang="ja-JP" altLang="en-US" sz="2800" dirty="0"/>
              <a:t>高齢化（</a:t>
            </a:r>
            <a:r>
              <a:rPr lang="en-US" altLang="ja-JP" sz="2800" dirty="0"/>
              <a:t>2019</a:t>
            </a:r>
            <a:r>
              <a:rPr lang="ja-JP" altLang="en-US" sz="2800" dirty="0"/>
              <a:t>年の入所者）</a:t>
            </a:r>
            <a:endParaRPr lang="en-US" altLang="ja-JP" sz="2800" dirty="0"/>
          </a:p>
          <a:p>
            <a:pPr marL="0" indent="0">
              <a:buNone/>
            </a:pPr>
            <a:r>
              <a:rPr lang="ja-JP" altLang="en-US" sz="2800" dirty="0"/>
              <a:t>　</a:t>
            </a:r>
            <a:r>
              <a:rPr lang="en-US" altLang="ja-JP" sz="2800" dirty="0"/>
              <a:t>65</a:t>
            </a:r>
            <a:r>
              <a:rPr lang="ja-JP" altLang="en-US" sz="2800" dirty="0"/>
              <a:t>歳以上が</a:t>
            </a:r>
            <a:r>
              <a:rPr lang="en-US" altLang="ja-JP" sz="2800" dirty="0"/>
              <a:t>19.2</a:t>
            </a:r>
            <a:r>
              <a:rPr lang="ja-JP" altLang="en-US" sz="2800" dirty="0"/>
              <a:t>％</a:t>
            </a:r>
            <a:endParaRPr lang="en-US" altLang="ja-JP" sz="2800" dirty="0"/>
          </a:p>
          <a:p>
            <a:pPr marL="0" indent="0">
              <a:buNone/>
            </a:pPr>
            <a:r>
              <a:rPr lang="ja-JP" altLang="en-US" sz="2800" dirty="0"/>
              <a:t>　</a:t>
            </a:r>
            <a:r>
              <a:rPr lang="en-US" altLang="ja-JP" sz="2800" dirty="0"/>
              <a:t>30</a:t>
            </a:r>
            <a:r>
              <a:rPr lang="ja-JP" altLang="en-US" sz="2800" dirty="0"/>
              <a:t>歳未満は</a:t>
            </a:r>
            <a:r>
              <a:rPr lang="en-US" altLang="ja-JP" sz="2800" dirty="0"/>
              <a:t>10.3</a:t>
            </a:r>
            <a:r>
              <a:rPr lang="ja-JP" altLang="en-US" sz="2800" dirty="0"/>
              <a:t>％</a:t>
            </a:r>
            <a:endParaRPr lang="en-US" altLang="ja-JP" sz="2800" dirty="0"/>
          </a:p>
          <a:p>
            <a:pPr>
              <a:buFont typeface="Wingdings" panose="05000000000000000000" pitchFamily="2" charset="2"/>
              <a:buChar char="l"/>
            </a:pPr>
            <a:r>
              <a:rPr lang="ja-JP" altLang="en-US" sz="2800" dirty="0"/>
              <a:t>職業訓練</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13314" name="Picture 2" descr="栃木刑務所_居室_木村戒"/>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902" y="2469995"/>
            <a:ext cx="3870016" cy="252392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栃木刑務所_職業訓練美容科_松村誠也"/>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355" y="3941956"/>
            <a:ext cx="3821522" cy="249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25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グループ</a:t>
            </a:r>
            <a:r>
              <a:rPr lang="en-US" altLang="ja-JP" dirty="0"/>
              <a:t>2</a:t>
            </a:r>
            <a:r>
              <a:rPr lang="ja-JP" altLang="en-US" dirty="0"/>
              <a:t>　府中刑務所</a:t>
            </a:r>
            <a:endParaRPr kumimoji="1" lang="ja-JP" altLang="en-US" dirty="0"/>
          </a:p>
        </p:txBody>
      </p:sp>
      <p:sp>
        <p:nvSpPr>
          <p:cNvPr id="9" name="コンテンツ プレースホルダー 2"/>
          <p:cNvSpPr>
            <a:spLocks noGrp="1"/>
          </p:cNvSpPr>
          <p:nvPr>
            <p:ph idx="1"/>
          </p:nvPr>
        </p:nvSpPr>
        <p:spPr>
          <a:xfrm>
            <a:off x="6832600" y="2180496"/>
            <a:ext cx="4907455" cy="3936525"/>
          </a:xfrm>
        </p:spPr>
        <p:txBody>
          <a:bodyPr>
            <a:normAutofit/>
          </a:bodyPr>
          <a:lstStyle/>
          <a:p>
            <a:pPr>
              <a:buFont typeface="Wingdings" panose="05000000000000000000" pitchFamily="2" charset="2"/>
              <a:buChar char="l"/>
            </a:pPr>
            <a:r>
              <a:rPr lang="ja-JP" altLang="en-US" sz="2800" dirty="0"/>
              <a:t>日本最大の男子刑務所</a:t>
            </a:r>
            <a:endParaRPr lang="en-US" altLang="ja-JP" sz="2800" dirty="0"/>
          </a:p>
          <a:p>
            <a:pPr>
              <a:buFont typeface="Wingdings" panose="05000000000000000000" pitchFamily="2" charset="2"/>
              <a:buChar char="l"/>
            </a:pPr>
            <a:r>
              <a:rPr lang="ja-JP" altLang="en-US" sz="2800" dirty="0"/>
              <a:t>犯罪傾向の進んだ受刑者</a:t>
            </a:r>
            <a:endParaRPr lang="en-US" altLang="ja-JP" sz="2800" dirty="0"/>
          </a:p>
          <a:p>
            <a:pPr>
              <a:buFont typeface="Wingdings" panose="05000000000000000000" pitchFamily="2" charset="2"/>
              <a:buChar char="l"/>
            </a:pPr>
            <a:r>
              <a:rPr lang="ja-JP" altLang="en-US" sz="2800" dirty="0"/>
              <a:t>刑務作業</a:t>
            </a:r>
            <a:endParaRPr lang="en-US" altLang="ja-JP" sz="2800" dirty="0"/>
          </a:p>
          <a:p>
            <a:pPr>
              <a:buFont typeface="Wingdings" panose="05000000000000000000" pitchFamily="2" charset="2"/>
              <a:buChar char="l"/>
            </a:pPr>
            <a:r>
              <a:rPr lang="ja-JP" altLang="en-US" sz="2800" dirty="0"/>
              <a:t>教育プログラム</a:t>
            </a:r>
            <a:endParaRPr lang="en-US" altLang="ja-JP" sz="2800" dirty="0"/>
          </a:p>
          <a:p>
            <a:pPr>
              <a:buFont typeface="Wingdings" panose="05000000000000000000" pitchFamily="2" charset="2"/>
              <a:buChar char="l"/>
            </a:pPr>
            <a:r>
              <a:rPr lang="ja-JP" altLang="en-US" sz="2800" dirty="0"/>
              <a:t>運動の時間</a:t>
            </a:r>
            <a:endParaRPr lang="en-US" altLang="ja-JP" sz="2800" dirty="0"/>
          </a:p>
        </p:txBody>
      </p:sp>
      <p:sp>
        <p:nvSpPr>
          <p:cNvPr id="3" name="フッター プレースホルダー 2"/>
          <p:cNvSpPr>
            <a:spLocks noGrp="1"/>
          </p:cNvSpPr>
          <p:nvPr>
            <p:ph type="ftr" sz="quarter" idx="11"/>
          </p:nvPr>
        </p:nvSpPr>
        <p:spPr/>
        <p:txBody>
          <a:bodyPr/>
          <a:lstStyle/>
          <a:p>
            <a:r>
              <a:rPr lang="en-US"/>
              <a:t>(c) CrimeInfo</a:t>
            </a:r>
            <a:endParaRPr lang="en-US" dirty="0"/>
          </a:p>
        </p:txBody>
      </p:sp>
      <p:pic>
        <p:nvPicPr>
          <p:cNvPr id="14338" name="Picture 2" descr="府中刑務所_運動場_鬼頭佑輔"/>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145" y="2548053"/>
            <a:ext cx="3684733" cy="240308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府中刑務所_運動場のトイレ_鬼頭佑輔"/>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3809" y="3964258"/>
            <a:ext cx="3713898" cy="242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21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クォータブル</Template>
  <TotalTime>493</TotalTime>
  <Words>3315</Words>
  <Application>Microsoft Office PowerPoint</Application>
  <PresentationFormat>ワイド画面</PresentationFormat>
  <Paragraphs>281</Paragraphs>
  <Slides>32</Slides>
  <Notes>21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ＭＳ ゴシック</vt:lpstr>
      <vt:lpstr>游ゴシック</vt:lpstr>
      <vt:lpstr>Century Gothic</vt:lpstr>
      <vt:lpstr>Wingdings</vt:lpstr>
      <vt:lpstr>Wingdings 2</vt:lpstr>
      <vt:lpstr>クォータブル</vt:lpstr>
      <vt:lpstr>PowerPoint プレゼンテーション</vt:lpstr>
      <vt:lpstr>教材作成者のご紹介</vt:lpstr>
      <vt:lpstr>プログラム</vt:lpstr>
      <vt:lpstr>参加の約束</vt:lpstr>
      <vt:lpstr>ワーク1　ブレインストーミング 　　　　「刑務所のイメージは？」</vt:lpstr>
      <vt:lpstr>ワーク2　 写真で知り・考える刑務所</vt:lpstr>
      <vt:lpstr>ワーク2　写真で知り・考える刑務所</vt:lpstr>
      <vt:lpstr>グループ1　栃木刑務所</vt:lpstr>
      <vt:lpstr>グループ2　府中刑務所</vt:lpstr>
      <vt:lpstr>グループ3　東日本成人矯正医療センター</vt:lpstr>
      <vt:lpstr>受刑者アンケート「所内で苦労したことは？」</vt:lpstr>
      <vt:lpstr>受刑者アンケート「受刑生活で得られたこと」</vt:lpstr>
      <vt:lpstr>Work3　クイズで知る日本の「刑務所」</vt:lpstr>
      <vt:lpstr>Q1 ここ15年間の犯罪の認知件数は増えている？       減っている？</vt:lpstr>
      <vt:lpstr>A1 犯罪の認知件数は減っている</vt:lpstr>
      <vt:lpstr>Q2　裁判で有罪となった人のうち 　　 いわゆる「刑務所」に収容されるのは何％くらい？</vt:lpstr>
      <vt:lpstr>A2 有罪→刑務所に収容される人は約7％</vt:lpstr>
      <vt:lpstr>Q3　入所受刑者のうち３年以内に刑期を終えて 　　 社会に復帰してくる人は何％くらい？</vt:lpstr>
      <vt:lpstr>A3 3年以内に刑期を終える人は80％以上</vt:lpstr>
      <vt:lpstr>Q4　ここ20年間で犯罪認知件数に占める、少年事件の割合は［　①　］し、高齢者（65歳以上）による事件の割合は［　②　］しています。①と②の組み合わせで正しいものは？</vt:lpstr>
      <vt:lpstr>A4　少年事件の割合は減少し 　　 高齢者による事件の割合は増加している</vt:lpstr>
      <vt:lpstr>Q5　出所後に再び犯罪をおかして刑務所に入所する 　　「再入者」の割合は何％くらい？</vt:lpstr>
      <vt:lpstr>A5 約60％が再入者に</vt:lpstr>
      <vt:lpstr>Q6　懲役受刑者は、平日一日８時間を超えない範囲で 　　 刑務作業を行うものとされています。         作業報奨金は月平均でいくらくらいでしょう？</vt:lpstr>
      <vt:lpstr>A6　作業報奨金は月平均で約4,000円</vt:lpstr>
      <vt:lpstr>Work3 エピソードで知る受刑者のこと</vt:lpstr>
      <vt:lpstr>ワーク4　エピソードで知る受刑者のこと</vt:lpstr>
      <vt:lpstr>ワーク5　学んだことの整理・ 　　　　 よりよい社会に向けて</vt:lpstr>
      <vt:lpstr>ワーク6　発展：社会の取り組みを知る</vt:lpstr>
      <vt:lpstr>記事を読んで考えよう</vt:lpstr>
      <vt:lpstr>ほか、紹介する社会の取り組み例</vt:lpstr>
      <vt:lpstr>ありがとうございました</vt:lpstr>
    </vt:vector>
  </TitlesOfParts>
  <Company>Mediator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知らないからこそ話し合おう！「刑務所」のこと</dc:title>
  <dc:creator>Windows ユーザー</dc:creator>
  <cp:lastModifiedBy>啓一 村岡</cp:lastModifiedBy>
  <cp:revision>48</cp:revision>
  <dcterms:created xsi:type="dcterms:W3CDTF">2021-06-03T08:42:36Z</dcterms:created>
  <dcterms:modified xsi:type="dcterms:W3CDTF">2021-07-30T12:27:38Z</dcterms:modified>
</cp:coreProperties>
</file>